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5" r:id="rId2"/>
    <p:sldId id="256" r:id="rId3"/>
    <p:sldId id="257" r:id="rId4"/>
    <p:sldId id="259" r:id="rId5"/>
    <p:sldId id="258" r:id="rId6"/>
    <p:sldId id="260" r:id="rId7"/>
    <p:sldId id="261" r:id="rId8"/>
    <p:sldId id="268" r:id="rId9"/>
    <p:sldId id="262" r:id="rId10"/>
    <p:sldId id="263" r:id="rId11"/>
    <p:sldId id="264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E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0" autoAdjust="0"/>
    <p:restoredTop sz="94660"/>
  </p:normalViewPr>
  <p:slideViewPr>
    <p:cSldViewPr snapToGrid="0">
      <p:cViewPr>
        <p:scale>
          <a:sx n="33" d="100"/>
          <a:sy n="33" d="100"/>
        </p:scale>
        <p:origin x="140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r>
              <a:rPr lang="en-US"/>
              <a:t>Loss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88394050480234"/>
          <c:y val="0.28910924322736747"/>
          <c:w val="0.85256031460501014"/>
          <c:h val="0.56133800326468963"/>
        </c:manualLayout>
      </c:layout>
      <c:lineChart>
        <c:grouping val="standard"/>
        <c:varyColors val="0"/>
        <c:ser>
          <c:idx val="0"/>
          <c:order val="0"/>
          <c:tx>
            <c:strRef>
              <c:f>'Loss Analysis'!$F$2:$F$3</c:f>
              <c:strCache>
                <c:ptCount val="2"/>
                <c:pt idx="0">
                  <c:v>Model_1</c:v>
                </c:pt>
                <c:pt idx="1">
                  <c:v>Training _Loss 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'Loss Analysis'!$F$4:$F$23</c:f>
              <c:numCache>
                <c:formatCode>General</c:formatCode>
                <c:ptCount val="20"/>
                <c:pt idx="0">
                  <c:v>143.09</c:v>
                </c:pt>
                <c:pt idx="1">
                  <c:v>76.88000000000001</c:v>
                </c:pt>
                <c:pt idx="2">
                  <c:v>53.44</c:v>
                </c:pt>
                <c:pt idx="3">
                  <c:v>45.29</c:v>
                </c:pt>
                <c:pt idx="4">
                  <c:v>35.58</c:v>
                </c:pt>
                <c:pt idx="5">
                  <c:v>33.86</c:v>
                </c:pt>
                <c:pt idx="6">
                  <c:v>30.17</c:v>
                </c:pt>
                <c:pt idx="7">
                  <c:v>27.21</c:v>
                </c:pt>
                <c:pt idx="8">
                  <c:v>25.15</c:v>
                </c:pt>
                <c:pt idx="9">
                  <c:v>23.150000000000002</c:v>
                </c:pt>
                <c:pt idx="10">
                  <c:v>21.62</c:v>
                </c:pt>
                <c:pt idx="11">
                  <c:v>20.86</c:v>
                </c:pt>
                <c:pt idx="12">
                  <c:v>20.02</c:v>
                </c:pt>
                <c:pt idx="13">
                  <c:v>17.14</c:v>
                </c:pt>
                <c:pt idx="14">
                  <c:v>16.05</c:v>
                </c:pt>
                <c:pt idx="15">
                  <c:v>16.869999999999997</c:v>
                </c:pt>
                <c:pt idx="16">
                  <c:v>15.22</c:v>
                </c:pt>
                <c:pt idx="17">
                  <c:v>14.45</c:v>
                </c:pt>
                <c:pt idx="18">
                  <c:v>16.189999999999998</c:v>
                </c:pt>
                <c:pt idx="19">
                  <c:v>15.43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50-4C72-A1A4-E4905899770B}"/>
            </c:ext>
          </c:extLst>
        </c:ser>
        <c:ser>
          <c:idx val="1"/>
          <c:order val="1"/>
          <c:tx>
            <c:strRef>
              <c:f>'Loss Analysis'!$G$2:$G$3</c:f>
              <c:strCache>
                <c:ptCount val="2"/>
                <c:pt idx="0">
                  <c:v>Model_1</c:v>
                </c:pt>
                <c:pt idx="1">
                  <c:v>Validation_Loss 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'Loss Analysis'!$G$4:$G$23</c:f>
              <c:numCache>
                <c:formatCode>General</c:formatCode>
                <c:ptCount val="20"/>
                <c:pt idx="0">
                  <c:v>93.089999999999989</c:v>
                </c:pt>
                <c:pt idx="1">
                  <c:v>102.1</c:v>
                </c:pt>
                <c:pt idx="2">
                  <c:v>110.52</c:v>
                </c:pt>
                <c:pt idx="3">
                  <c:v>100.47</c:v>
                </c:pt>
                <c:pt idx="4">
                  <c:v>129.26</c:v>
                </c:pt>
                <c:pt idx="5">
                  <c:v>94.55</c:v>
                </c:pt>
                <c:pt idx="6">
                  <c:v>189.65</c:v>
                </c:pt>
                <c:pt idx="7">
                  <c:v>105.28</c:v>
                </c:pt>
                <c:pt idx="8">
                  <c:v>87.97</c:v>
                </c:pt>
                <c:pt idx="9">
                  <c:v>34.119999999999997</c:v>
                </c:pt>
                <c:pt idx="10">
                  <c:v>83.84</c:v>
                </c:pt>
                <c:pt idx="11">
                  <c:v>127.58</c:v>
                </c:pt>
                <c:pt idx="12">
                  <c:v>69.02000000000001</c:v>
                </c:pt>
                <c:pt idx="13">
                  <c:v>172.23999999999998</c:v>
                </c:pt>
                <c:pt idx="14">
                  <c:v>38</c:v>
                </c:pt>
                <c:pt idx="15">
                  <c:v>183.06</c:v>
                </c:pt>
                <c:pt idx="16">
                  <c:v>58.97</c:v>
                </c:pt>
                <c:pt idx="17">
                  <c:v>62.23</c:v>
                </c:pt>
                <c:pt idx="18">
                  <c:v>38.57</c:v>
                </c:pt>
                <c:pt idx="19">
                  <c:v>73.38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A50-4C72-A1A4-E4905899770B}"/>
            </c:ext>
          </c:extLst>
        </c:ser>
        <c:ser>
          <c:idx val="2"/>
          <c:order val="2"/>
          <c:tx>
            <c:strRef>
              <c:f>'Loss Analysis'!$H$2:$H$3</c:f>
              <c:strCache>
                <c:ptCount val="2"/>
                <c:pt idx="0">
                  <c:v>Model_2</c:v>
                </c:pt>
                <c:pt idx="1">
                  <c:v>Training _Loss 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val>
            <c:numRef>
              <c:f>'Loss Analysis'!$H$4:$H$23</c:f>
              <c:numCache>
                <c:formatCode>General</c:formatCode>
                <c:ptCount val="20"/>
                <c:pt idx="0">
                  <c:v>158.13999999999999</c:v>
                </c:pt>
                <c:pt idx="1">
                  <c:v>78.05</c:v>
                </c:pt>
                <c:pt idx="2">
                  <c:v>55.03</c:v>
                </c:pt>
                <c:pt idx="3">
                  <c:v>43.15</c:v>
                </c:pt>
                <c:pt idx="4">
                  <c:v>37.519999999999996</c:v>
                </c:pt>
                <c:pt idx="5">
                  <c:v>34.300000000000004</c:v>
                </c:pt>
                <c:pt idx="6">
                  <c:v>28.82</c:v>
                </c:pt>
                <c:pt idx="7">
                  <c:v>27.229999999999997</c:v>
                </c:pt>
                <c:pt idx="8">
                  <c:v>25.590000000000003</c:v>
                </c:pt>
                <c:pt idx="9">
                  <c:v>21.88</c:v>
                </c:pt>
                <c:pt idx="10">
                  <c:v>24.68</c:v>
                </c:pt>
                <c:pt idx="11">
                  <c:v>20.28</c:v>
                </c:pt>
                <c:pt idx="12">
                  <c:v>18.759999999999998</c:v>
                </c:pt>
                <c:pt idx="13">
                  <c:v>18.399999999999999</c:v>
                </c:pt>
                <c:pt idx="14">
                  <c:v>17.419999999999998</c:v>
                </c:pt>
                <c:pt idx="15">
                  <c:v>16.07</c:v>
                </c:pt>
                <c:pt idx="16">
                  <c:v>16.54</c:v>
                </c:pt>
                <c:pt idx="17">
                  <c:v>16.12</c:v>
                </c:pt>
                <c:pt idx="18">
                  <c:v>12.76</c:v>
                </c:pt>
                <c:pt idx="19">
                  <c:v>13.66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A50-4C72-A1A4-E4905899770B}"/>
            </c:ext>
          </c:extLst>
        </c:ser>
        <c:ser>
          <c:idx val="3"/>
          <c:order val="3"/>
          <c:tx>
            <c:strRef>
              <c:f>'Loss Analysis'!$I$2:$I$3</c:f>
              <c:strCache>
                <c:ptCount val="2"/>
                <c:pt idx="0">
                  <c:v>Model_2</c:v>
                </c:pt>
                <c:pt idx="1">
                  <c:v>Validation_Loss 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val>
            <c:numRef>
              <c:f>'Loss Analysis'!$I$4:$I$23</c:f>
              <c:numCache>
                <c:formatCode>General</c:formatCode>
                <c:ptCount val="20"/>
                <c:pt idx="0">
                  <c:v>88.990000000000009</c:v>
                </c:pt>
                <c:pt idx="1">
                  <c:v>65.790000000000006</c:v>
                </c:pt>
                <c:pt idx="2">
                  <c:v>40.17</c:v>
                </c:pt>
                <c:pt idx="3">
                  <c:v>34.61</c:v>
                </c:pt>
                <c:pt idx="4">
                  <c:v>47.9</c:v>
                </c:pt>
                <c:pt idx="5">
                  <c:v>23.03</c:v>
                </c:pt>
                <c:pt idx="6">
                  <c:v>25.509999999999998</c:v>
                </c:pt>
                <c:pt idx="7">
                  <c:v>57.110000000000007</c:v>
                </c:pt>
                <c:pt idx="8">
                  <c:v>34.050000000000004</c:v>
                </c:pt>
                <c:pt idx="9">
                  <c:v>20.36</c:v>
                </c:pt>
                <c:pt idx="10">
                  <c:v>45.629999999999995</c:v>
                </c:pt>
                <c:pt idx="11">
                  <c:v>14.69</c:v>
                </c:pt>
                <c:pt idx="12">
                  <c:v>22.89</c:v>
                </c:pt>
                <c:pt idx="13">
                  <c:v>21.66</c:v>
                </c:pt>
                <c:pt idx="14">
                  <c:v>18.190000000000001</c:v>
                </c:pt>
                <c:pt idx="15">
                  <c:v>26.75</c:v>
                </c:pt>
                <c:pt idx="16">
                  <c:v>15.110000000000001</c:v>
                </c:pt>
                <c:pt idx="17">
                  <c:v>20.349999999999998</c:v>
                </c:pt>
                <c:pt idx="18">
                  <c:v>21.13</c:v>
                </c:pt>
                <c:pt idx="19">
                  <c:v>22.14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A50-4C72-A1A4-E4905899770B}"/>
            </c:ext>
          </c:extLst>
        </c:ser>
        <c:ser>
          <c:idx val="4"/>
          <c:order val="4"/>
          <c:tx>
            <c:strRef>
              <c:f>'Loss Analysis'!$J$2:$J$3</c:f>
              <c:strCache>
                <c:ptCount val="2"/>
                <c:pt idx="0">
                  <c:v>Model_3</c:v>
                </c:pt>
                <c:pt idx="1">
                  <c:v>Training _Loss 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val>
            <c:numRef>
              <c:f>'Loss Analysis'!$J$4:$J$23</c:f>
              <c:numCache>
                <c:formatCode>General</c:formatCode>
                <c:ptCount val="20"/>
                <c:pt idx="0">
                  <c:v>207.43</c:v>
                </c:pt>
                <c:pt idx="1">
                  <c:v>138.47999999999999</c:v>
                </c:pt>
                <c:pt idx="2">
                  <c:v>101.23</c:v>
                </c:pt>
                <c:pt idx="3">
                  <c:v>81.55</c:v>
                </c:pt>
                <c:pt idx="4">
                  <c:v>68.88</c:v>
                </c:pt>
                <c:pt idx="5">
                  <c:v>62.69</c:v>
                </c:pt>
                <c:pt idx="6">
                  <c:v>57.550000000000004</c:v>
                </c:pt>
                <c:pt idx="7">
                  <c:v>49.97</c:v>
                </c:pt>
                <c:pt idx="8">
                  <c:v>48.06</c:v>
                </c:pt>
                <c:pt idx="9">
                  <c:v>46.160000000000004</c:v>
                </c:pt>
                <c:pt idx="10">
                  <c:v>42.44</c:v>
                </c:pt>
                <c:pt idx="11">
                  <c:v>39.08</c:v>
                </c:pt>
                <c:pt idx="12">
                  <c:v>37.28</c:v>
                </c:pt>
                <c:pt idx="13">
                  <c:v>36.9</c:v>
                </c:pt>
                <c:pt idx="14">
                  <c:v>34.130000000000003</c:v>
                </c:pt>
                <c:pt idx="15">
                  <c:v>32.869999999999997</c:v>
                </c:pt>
                <c:pt idx="16">
                  <c:v>31.209999999999997</c:v>
                </c:pt>
                <c:pt idx="17">
                  <c:v>31</c:v>
                </c:pt>
                <c:pt idx="18">
                  <c:v>29.439999999999998</c:v>
                </c:pt>
                <c:pt idx="19">
                  <c:v>28.88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A50-4C72-A1A4-E4905899770B}"/>
            </c:ext>
          </c:extLst>
        </c:ser>
        <c:ser>
          <c:idx val="5"/>
          <c:order val="5"/>
          <c:tx>
            <c:strRef>
              <c:f>'Loss Analysis'!$K$2:$K$3</c:f>
              <c:strCache>
                <c:ptCount val="2"/>
                <c:pt idx="0">
                  <c:v>Model_3</c:v>
                </c:pt>
                <c:pt idx="1">
                  <c:v>Validation_Loss 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val>
            <c:numRef>
              <c:f>'Loss Analysis'!$K$4:$K$23</c:f>
              <c:numCache>
                <c:formatCode>General</c:formatCode>
                <c:ptCount val="20"/>
                <c:pt idx="0">
                  <c:v>177.70999999999998</c:v>
                </c:pt>
                <c:pt idx="1">
                  <c:v>109.11</c:v>
                </c:pt>
                <c:pt idx="2">
                  <c:v>72.47</c:v>
                </c:pt>
                <c:pt idx="3">
                  <c:v>55.25</c:v>
                </c:pt>
                <c:pt idx="4">
                  <c:v>52.239999999999995</c:v>
                </c:pt>
                <c:pt idx="5">
                  <c:v>40.86</c:v>
                </c:pt>
                <c:pt idx="6">
                  <c:v>34.92</c:v>
                </c:pt>
                <c:pt idx="7">
                  <c:v>30.98</c:v>
                </c:pt>
                <c:pt idx="8">
                  <c:v>28.98</c:v>
                </c:pt>
                <c:pt idx="9">
                  <c:v>24.45</c:v>
                </c:pt>
                <c:pt idx="10">
                  <c:v>24.66</c:v>
                </c:pt>
                <c:pt idx="11">
                  <c:v>21.81</c:v>
                </c:pt>
                <c:pt idx="12">
                  <c:v>18.440000000000001</c:v>
                </c:pt>
                <c:pt idx="13">
                  <c:v>37.21</c:v>
                </c:pt>
                <c:pt idx="14">
                  <c:v>18.54</c:v>
                </c:pt>
                <c:pt idx="15">
                  <c:v>21.62</c:v>
                </c:pt>
                <c:pt idx="16">
                  <c:v>26.85</c:v>
                </c:pt>
                <c:pt idx="17">
                  <c:v>20.8</c:v>
                </c:pt>
                <c:pt idx="18">
                  <c:v>26.88</c:v>
                </c:pt>
                <c:pt idx="19">
                  <c:v>12.61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A50-4C72-A1A4-E4905899770B}"/>
            </c:ext>
          </c:extLst>
        </c:ser>
        <c:ser>
          <c:idx val="6"/>
          <c:order val="6"/>
          <c:tx>
            <c:strRef>
              <c:f>'Loss Analysis'!$L$2:$L$3</c:f>
              <c:strCache>
                <c:ptCount val="2"/>
                <c:pt idx="0">
                  <c:v>Model_4</c:v>
                </c:pt>
                <c:pt idx="1">
                  <c:v>Training _Loss 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marker>
          <c:val>
            <c:numRef>
              <c:f>'Loss Analysis'!$L$4:$L$23</c:f>
              <c:numCache>
                <c:formatCode>General</c:formatCode>
                <c:ptCount val="20"/>
                <c:pt idx="0">
                  <c:v>156.29</c:v>
                </c:pt>
                <c:pt idx="1">
                  <c:v>80.75</c:v>
                </c:pt>
                <c:pt idx="2">
                  <c:v>68.7</c:v>
                </c:pt>
                <c:pt idx="3">
                  <c:v>51.64</c:v>
                </c:pt>
                <c:pt idx="4">
                  <c:v>43.91</c:v>
                </c:pt>
                <c:pt idx="5">
                  <c:v>42.15</c:v>
                </c:pt>
                <c:pt idx="6">
                  <c:v>35.799999999999997</c:v>
                </c:pt>
                <c:pt idx="7">
                  <c:v>35.99</c:v>
                </c:pt>
                <c:pt idx="8">
                  <c:v>30.75</c:v>
                </c:pt>
                <c:pt idx="9">
                  <c:v>27.54</c:v>
                </c:pt>
                <c:pt idx="10">
                  <c:v>26.029999999999998</c:v>
                </c:pt>
                <c:pt idx="11">
                  <c:v>23.919999999999998</c:v>
                </c:pt>
                <c:pt idx="12">
                  <c:v>27.800000000000004</c:v>
                </c:pt>
                <c:pt idx="13">
                  <c:v>25.3</c:v>
                </c:pt>
                <c:pt idx="14">
                  <c:v>22.220000000000002</c:v>
                </c:pt>
                <c:pt idx="15">
                  <c:v>21.08</c:v>
                </c:pt>
                <c:pt idx="16">
                  <c:v>20.22</c:v>
                </c:pt>
                <c:pt idx="17">
                  <c:v>18.59</c:v>
                </c:pt>
                <c:pt idx="18">
                  <c:v>17.52</c:v>
                </c:pt>
                <c:pt idx="19">
                  <c:v>21.58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A50-4C72-A1A4-E4905899770B}"/>
            </c:ext>
          </c:extLst>
        </c:ser>
        <c:ser>
          <c:idx val="7"/>
          <c:order val="7"/>
          <c:tx>
            <c:strRef>
              <c:f>'Loss Analysis'!$M$2:$M$3</c:f>
              <c:strCache>
                <c:ptCount val="2"/>
                <c:pt idx="0">
                  <c:v>Model_4</c:v>
                </c:pt>
                <c:pt idx="1">
                  <c:v>Validation_Loss </c:v>
                </c:pt>
              </c:strCache>
            </c:strRef>
          </c:tx>
          <c:spPr>
            <a:ln w="2222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dot"/>
            <c:size val="6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marker>
          <c:val>
            <c:numRef>
              <c:f>'Loss Analysis'!$M$4:$M$23</c:f>
              <c:numCache>
                <c:formatCode>General</c:formatCode>
                <c:ptCount val="20"/>
                <c:pt idx="0">
                  <c:v>94.73</c:v>
                </c:pt>
                <c:pt idx="1">
                  <c:v>65.710000000000008</c:v>
                </c:pt>
                <c:pt idx="2">
                  <c:v>52.31</c:v>
                </c:pt>
                <c:pt idx="3">
                  <c:v>53.02</c:v>
                </c:pt>
                <c:pt idx="4">
                  <c:v>87.2</c:v>
                </c:pt>
                <c:pt idx="5">
                  <c:v>51.370000000000005</c:v>
                </c:pt>
                <c:pt idx="6">
                  <c:v>46.589999999999996</c:v>
                </c:pt>
                <c:pt idx="7">
                  <c:v>56.63</c:v>
                </c:pt>
                <c:pt idx="8">
                  <c:v>42.69</c:v>
                </c:pt>
                <c:pt idx="9">
                  <c:v>50.949999999999996</c:v>
                </c:pt>
                <c:pt idx="10">
                  <c:v>33.489999999999995</c:v>
                </c:pt>
                <c:pt idx="11">
                  <c:v>65.069999999999993</c:v>
                </c:pt>
                <c:pt idx="12">
                  <c:v>41.510000000000005</c:v>
                </c:pt>
                <c:pt idx="13">
                  <c:v>51.690000000000005</c:v>
                </c:pt>
                <c:pt idx="14">
                  <c:v>37.269999999999996</c:v>
                </c:pt>
                <c:pt idx="15">
                  <c:v>41.14</c:v>
                </c:pt>
                <c:pt idx="16">
                  <c:v>49.15</c:v>
                </c:pt>
                <c:pt idx="17">
                  <c:v>47.4</c:v>
                </c:pt>
                <c:pt idx="18">
                  <c:v>37.51</c:v>
                </c:pt>
                <c:pt idx="19">
                  <c:v>35.76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A50-4C72-A1A4-E490589977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3533048"/>
        <c:axId val="333525992"/>
      </c:lineChart>
      <c:catAx>
        <c:axId val="333533048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/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333525992"/>
        <c:crosses val="autoZero"/>
        <c:auto val="1"/>
        <c:lblAlgn val="ctr"/>
        <c:lblOffset val="100"/>
        <c:noMultiLvlLbl val="0"/>
      </c:catAx>
      <c:valAx>
        <c:axId val="3335259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/>
                  <a:t>Loss in %</a:t>
                </a:r>
              </a:p>
            </c:rich>
          </c:tx>
          <c:layout>
            <c:manualLayout>
              <c:xMode val="edge"/>
              <c:yMode val="edge"/>
              <c:x val="9.5729894884705111E-3"/>
              <c:y val="0.491371749046466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333533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566025268549038"/>
          <c:y val="9.3453838992237026E-2"/>
          <c:w val="0.63561842125561141"/>
          <c:h val="0.23515138619534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tx1"/>
      </a:solidFill>
      <a:round/>
    </a:ln>
    <a:effectLst/>
  </c:spPr>
  <c:txPr>
    <a:bodyPr/>
    <a:lstStyle/>
    <a:p>
      <a:pPr>
        <a:defRPr sz="1400">
          <a:solidFill>
            <a:schemeClr val="tx1"/>
          </a:solidFill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1" i="0" u="none" strike="noStrike" kern="1200" cap="all" spc="120" normalizeH="0" baseline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r>
              <a:rPr lang="en-US"/>
              <a:t>Accuracy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1" i="0" u="none" strike="noStrike" kern="1200" cap="all" spc="120" normalizeH="0" baseline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794610097821542E-2"/>
          <c:y val="0.43336034243804922"/>
          <c:w val="0.87149835982544066"/>
          <c:h val="0.45213661479128298"/>
        </c:manualLayout>
      </c:layout>
      <c:lineChart>
        <c:grouping val="standard"/>
        <c:varyColors val="0"/>
        <c:ser>
          <c:idx val="0"/>
          <c:order val="0"/>
          <c:tx>
            <c:strRef>
              <c:f>'Accuracy Analysis'!$F$2:$F$3</c:f>
              <c:strCache>
                <c:ptCount val="2"/>
                <c:pt idx="0">
                  <c:v>Model_1</c:v>
                </c:pt>
                <c:pt idx="1">
                  <c:v>Training_Accuracy 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val>
            <c:numRef>
              <c:f>'Accuracy Analysis'!$F$4:$F$23</c:f>
              <c:numCache>
                <c:formatCode>General</c:formatCode>
                <c:ptCount val="20"/>
                <c:pt idx="0">
                  <c:v>50.28</c:v>
                </c:pt>
                <c:pt idx="1">
                  <c:v>74.2</c:v>
                </c:pt>
                <c:pt idx="2">
                  <c:v>81.489999999999995</c:v>
                </c:pt>
                <c:pt idx="3">
                  <c:v>84.399999999999991</c:v>
                </c:pt>
                <c:pt idx="4">
                  <c:v>87.79</c:v>
                </c:pt>
                <c:pt idx="5">
                  <c:v>87.929999999999993</c:v>
                </c:pt>
                <c:pt idx="6">
                  <c:v>89.45</c:v>
                </c:pt>
                <c:pt idx="7">
                  <c:v>90.490000000000009</c:v>
                </c:pt>
                <c:pt idx="8">
                  <c:v>90.83</c:v>
                </c:pt>
                <c:pt idx="9">
                  <c:v>92.03</c:v>
                </c:pt>
                <c:pt idx="10">
                  <c:v>92.589999999999989</c:v>
                </c:pt>
                <c:pt idx="11">
                  <c:v>93</c:v>
                </c:pt>
                <c:pt idx="12">
                  <c:v>93.13</c:v>
                </c:pt>
                <c:pt idx="13">
                  <c:v>94.19</c:v>
                </c:pt>
                <c:pt idx="14">
                  <c:v>94.15</c:v>
                </c:pt>
                <c:pt idx="15">
                  <c:v>94.28</c:v>
                </c:pt>
                <c:pt idx="16">
                  <c:v>94.95</c:v>
                </c:pt>
                <c:pt idx="17">
                  <c:v>94.83</c:v>
                </c:pt>
                <c:pt idx="18">
                  <c:v>94.399999999999991</c:v>
                </c:pt>
                <c:pt idx="19">
                  <c:v>94.910000000000011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C6-472F-8719-0AFF26D345F4}"/>
            </c:ext>
          </c:extLst>
        </c:ser>
        <c:ser>
          <c:idx val="1"/>
          <c:order val="1"/>
          <c:tx>
            <c:strRef>
              <c:f>'Accuracy Analysis'!$G$2:$G$3</c:f>
              <c:strCache>
                <c:ptCount val="2"/>
                <c:pt idx="0">
                  <c:v>Model_1</c:v>
                </c:pt>
                <c:pt idx="1">
                  <c:v>Validation_Accuracy 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'Accuracy Analysis'!$G$4:$G$23</c:f>
              <c:numCache>
                <c:formatCode>General</c:formatCode>
                <c:ptCount val="20"/>
                <c:pt idx="0">
                  <c:v>69.39</c:v>
                </c:pt>
                <c:pt idx="1">
                  <c:v>62.760000000000005</c:v>
                </c:pt>
                <c:pt idx="2">
                  <c:v>67.349999999999994</c:v>
                </c:pt>
                <c:pt idx="3">
                  <c:v>72.960000000000008</c:v>
                </c:pt>
                <c:pt idx="4">
                  <c:v>68.88</c:v>
                </c:pt>
                <c:pt idx="5">
                  <c:v>71.430000000000007</c:v>
                </c:pt>
                <c:pt idx="6">
                  <c:v>59.69</c:v>
                </c:pt>
                <c:pt idx="7">
                  <c:v>70.92</c:v>
                </c:pt>
                <c:pt idx="8">
                  <c:v>76.02</c:v>
                </c:pt>
                <c:pt idx="9">
                  <c:v>88.27000000000001</c:v>
                </c:pt>
                <c:pt idx="10">
                  <c:v>77.039999999999992</c:v>
                </c:pt>
                <c:pt idx="11">
                  <c:v>69.39</c:v>
                </c:pt>
                <c:pt idx="12">
                  <c:v>80.100000000000009</c:v>
                </c:pt>
                <c:pt idx="13">
                  <c:v>67.349999999999994</c:v>
                </c:pt>
                <c:pt idx="14">
                  <c:v>91.33</c:v>
                </c:pt>
                <c:pt idx="15">
                  <c:v>62.760000000000005</c:v>
                </c:pt>
                <c:pt idx="16">
                  <c:v>83.16</c:v>
                </c:pt>
                <c:pt idx="17">
                  <c:v>84.179999999999993</c:v>
                </c:pt>
                <c:pt idx="18">
                  <c:v>89.8</c:v>
                </c:pt>
                <c:pt idx="19">
                  <c:v>81.63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C6-472F-8719-0AFF26D345F4}"/>
            </c:ext>
          </c:extLst>
        </c:ser>
        <c:ser>
          <c:idx val="2"/>
          <c:order val="2"/>
          <c:tx>
            <c:strRef>
              <c:f>'Accuracy Analysis'!$H$2:$H$3</c:f>
              <c:strCache>
                <c:ptCount val="2"/>
                <c:pt idx="0">
                  <c:v>Model_2</c:v>
                </c:pt>
                <c:pt idx="1">
                  <c:v>Training_Accuracy 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val>
            <c:numRef>
              <c:f>'Accuracy Analysis'!$H$4:$H$23</c:f>
              <c:numCache>
                <c:formatCode>General</c:formatCode>
                <c:ptCount val="20"/>
                <c:pt idx="0">
                  <c:v>43.82</c:v>
                </c:pt>
                <c:pt idx="1">
                  <c:v>72.099999999999994</c:v>
                </c:pt>
                <c:pt idx="2">
                  <c:v>80.81</c:v>
                </c:pt>
                <c:pt idx="3">
                  <c:v>84.71</c:v>
                </c:pt>
                <c:pt idx="4">
                  <c:v>87.050000000000011</c:v>
                </c:pt>
                <c:pt idx="5">
                  <c:v>88.13</c:v>
                </c:pt>
                <c:pt idx="6">
                  <c:v>89.45</c:v>
                </c:pt>
                <c:pt idx="7">
                  <c:v>90.55</c:v>
                </c:pt>
                <c:pt idx="8">
                  <c:v>91.25</c:v>
                </c:pt>
                <c:pt idx="9">
                  <c:v>92.179999999999993</c:v>
                </c:pt>
                <c:pt idx="10">
                  <c:v>91.35</c:v>
                </c:pt>
                <c:pt idx="11">
                  <c:v>92.63</c:v>
                </c:pt>
                <c:pt idx="12">
                  <c:v>93.56</c:v>
                </c:pt>
                <c:pt idx="13">
                  <c:v>93.47999999999999</c:v>
                </c:pt>
                <c:pt idx="14">
                  <c:v>93.86</c:v>
                </c:pt>
                <c:pt idx="15">
                  <c:v>94.46</c:v>
                </c:pt>
                <c:pt idx="16">
                  <c:v>94.28</c:v>
                </c:pt>
                <c:pt idx="17">
                  <c:v>94.23</c:v>
                </c:pt>
                <c:pt idx="18">
                  <c:v>95.6</c:v>
                </c:pt>
                <c:pt idx="19">
                  <c:v>95.16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6C6-472F-8719-0AFF26D345F4}"/>
            </c:ext>
          </c:extLst>
        </c:ser>
        <c:ser>
          <c:idx val="3"/>
          <c:order val="3"/>
          <c:tx>
            <c:strRef>
              <c:f>'Accuracy Analysis'!$I$2:$I$3</c:f>
              <c:strCache>
                <c:ptCount val="2"/>
                <c:pt idx="0">
                  <c:v>Model_2</c:v>
                </c:pt>
                <c:pt idx="1">
                  <c:v>Validation_Accuracy </c:v>
                </c:pt>
              </c:strCache>
            </c:strRef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val>
            <c:numRef>
              <c:f>'Accuracy Analysis'!$I$4:$I$23</c:f>
              <c:numCache>
                <c:formatCode>General</c:formatCode>
                <c:ptCount val="20"/>
                <c:pt idx="0">
                  <c:v>70.41</c:v>
                </c:pt>
                <c:pt idx="1">
                  <c:v>80.100000000000009</c:v>
                </c:pt>
                <c:pt idx="2">
                  <c:v>88.78</c:v>
                </c:pt>
                <c:pt idx="3">
                  <c:v>86.72999999999999</c:v>
                </c:pt>
                <c:pt idx="4">
                  <c:v>84.179999999999993</c:v>
                </c:pt>
                <c:pt idx="5">
                  <c:v>93.37</c:v>
                </c:pt>
                <c:pt idx="6">
                  <c:v>93.37</c:v>
                </c:pt>
                <c:pt idx="7">
                  <c:v>84.69</c:v>
                </c:pt>
                <c:pt idx="8">
                  <c:v>88.78</c:v>
                </c:pt>
                <c:pt idx="9">
                  <c:v>94.899999999999991</c:v>
                </c:pt>
                <c:pt idx="10">
                  <c:v>85.71</c:v>
                </c:pt>
                <c:pt idx="11">
                  <c:v>96.43</c:v>
                </c:pt>
                <c:pt idx="12">
                  <c:v>91.84</c:v>
                </c:pt>
                <c:pt idx="13">
                  <c:v>93.37</c:v>
                </c:pt>
                <c:pt idx="14">
                  <c:v>93.37</c:v>
                </c:pt>
                <c:pt idx="15">
                  <c:v>92.86</c:v>
                </c:pt>
                <c:pt idx="16">
                  <c:v>95.41</c:v>
                </c:pt>
                <c:pt idx="17">
                  <c:v>92.35</c:v>
                </c:pt>
                <c:pt idx="18">
                  <c:v>93.37</c:v>
                </c:pt>
                <c:pt idx="19">
                  <c:v>91.84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6C6-472F-8719-0AFF26D345F4}"/>
            </c:ext>
          </c:extLst>
        </c:ser>
        <c:ser>
          <c:idx val="4"/>
          <c:order val="4"/>
          <c:tx>
            <c:strRef>
              <c:f>'Accuracy Analysis'!$J$2:$J$3</c:f>
              <c:strCache>
                <c:ptCount val="2"/>
                <c:pt idx="0">
                  <c:v>Model_3</c:v>
                </c:pt>
                <c:pt idx="1">
                  <c:v>Training_Accuracy </c:v>
                </c:pt>
              </c:strCache>
            </c:strRef>
          </c:tx>
          <c:spPr>
            <a:ln w="22225" cap="rnd">
              <a:solidFill>
                <a:schemeClr val="accent5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9525">
                <a:solidFill>
                  <a:schemeClr val="accent5"/>
                </a:solidFill>
                <a:round/>
              </a:ln>
              <a:effectLst/>
            </c:spPr>
          </c:marker>
          <c:val>
            <c:numRef>
              <c:f>'Accuracy Analysis'!$J$4:$J$23</c:f>
              <c:numCache>
                <c:formatCode>General</c:formatCode>
                <c:ptCount val="20"/>
                <c:pt idx="0">
                  <c:v>27.73</c:v>
                </c:pt>
                <c:pt idx="1">
                  <c:v>65.19</c:v>
                </c:pt>
                <c:pt idx="2">
                  <c:v>76.48</c:v>
                </c:pt>
                <c:pt idx="3">
                  <c:v>82.59</c:v>
                </c:pt>
                <c:pt idx="4">
                  <c:v>85.65</c:v>
                </c:pt>
                <c:pt idx="5">
                  <c:v>87.01</c:v>
                </c:pt>
                <c:pt idx="6">
                  <c:v>89.1</c:v>
                </c:pt>
                <c:pt idx="7">
                  <c:v>91.16</c:v>
                </c:pt>
                <c:pt idx="8">
                  <c:v>91.56</c:v>
                </c:pt>
                <c:pt idx="9">
                  <c:v>91.97999999999999</c:v>
                </c:pt>
                <c:pt idx="10">
                  <c:v>93.43</c:v>
                </c:pt>
                <c:pt idx="11">
                  <c:v>93.03</c:v>
                </c:pt>
                <c:pt idx="12">
                  <c:v>94.910000000000011</c:v>
                </c:pt>
                <c:pt idx="13">
                  <c:v>94.43</c:v>
                </c:pt>
                <c:pt idx="14">
                  <c:v>93.589999999999989</c:v>
                </c:pt>
                <c:pt idx="15">
                  <c:v>95.13000000000001</c:v>
                </c:pt>
                <c:pt idx="16">
                  <c:v>95.65</c:v>
                </c:pt>
                <c:pt idx="17">
                  <c:v>95.789999999999992</c:v>
                </c:pt>
                <c:pt idx="18">
                  <c:v>95.61</c:v>
                </c:pt>
                <c:pt idx="19">
                  <c:v>96.960000000000008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6C6-472F-8719-0AFF26D345F4}"/>
            </c:ext>
          </c:extLst>
        </c:ser>
        <c:ser>
          <c:idx val="5"/>
          <c:order val="5"/>
          <c:tx>
            <c:strRef>
              <c:f>'Accuracy Analysis'!$K$2:$K$3</c:f>
              <c:strCache>
                <c:ptCount val="2"/>
                <c:pt idx="0">
                  <c:v>Model_3</c:v>
                </c:pt>
                <c:pt idx="1">
                  <c:v>Validation_Accuracy </c:v>
                </c:pt>
              </c:strCache>
            </c:strRef>
          </c:tx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val>
            <c:numRef>
              <c:f>'Accuracy Analysis'!$K$4:$K$23</c:f>
              <c:numCache>
                <c:formatCode>General</c:formatCode>
                <c:ptCount val="20"/>
                <c:pt idx="0">
                  <c:v>32.65</c:v>
                </c:pt>
                <c:pt idx="1">
                  <c:v>60.709999999999994</c:v>
                </c:pt>
                <c:pt idx="2">
                  <c:v>78.06</c:v>
                </c:pt>
                <c:pt idx="3">
                  <c:v>82.65</c:v>
                </c:pt>
                <c:pt idx="4">
                  <c:v>82.65</c:v>
                </c:pt>
                <c:pt idx="5">
                  <c:v>86.72999999999999</c:v>
                </c:pt>
                <c:pt idx="6">
                  <c:v>89.8</c:v>
                </c:pt>
                <c:pt idx="7">
                  <c:v>92.35</c:v>
                </c:pt>
                <c:pt idx="8">
                  <c:v>90.31</c:v>
                </c:pt>
                <c:pt idx="9">
                  <c:v>93.37</c:v>
                </c:pt>
                <c:pt idx="10">
                  <c:v>92.35</c:v>
                </c:pt>
                <c:pt idx="11">
                  <c:v>91.84</c:v>
                </c:pt>
                <c:pt idx="12">
                  <c:v>93.37</c:v>
                </c:pt>
                <c:pt idx="13">
                  <c:v>87.76</c:v>
                </c:pt>
                <c:pt idx="14">
                  <c:v>94.39</c:v>
                </c:pt>
                <c:pt idx="15">
                  <c:v>93.88</c:v>
                </c:pt>
                <c:pt idx="16">
                  <c:v>90.820000000000007</c:v>
                </c:pt>
                <c:pt idx="17">
                  <c:v>93.88</c:v>
                </c:pt>
                <c:pt idx="18">
                  <c:v>91.33</c:v>
                </c:pt>
                <c:pt idx="19">
                  <c:v>95.41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6C6-472F-8719-0AFF26D345F4}"/>
            </c:ext>
          </c:extLst>
        </c:ser>
        <c:ser>
          <c:idx val="6"/>
          <c:order val="6"/>
          <c:tx>
            <c:strRef>
              <c:f>'Accuracy Analysis'!$L$2:$L$3</c:f>
              <c:strCache>
                <c:ptCount val="2"/>
                <c:pt idx="0">
                  <c:v>Model_4</c:v>
                </c:pt>
                <c:pt idx="1">
                  <c:v>Training_Accuracy 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plus"/>
            <c:size val="6"/>
            <c:spPr>
              <a:noFill/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marker>
          <c:val>
            <c:numRef>
              <c:f>'Accuracy Analysis'!$L$4:$L$23</c:f>
              <c:numCache>
                <c:formatCode>General</c:formatCode>
                <c:ptCount val="20"/>
                <c:pt idx="0">
                  <c:v>45.739999999999995</c:v>
                </c:pt>
                <c:pt idx="1">
                  <c:v>72.289999999999992</c:v>
                </c:pt>
                <c:pt idx="2">
                  <c:v>76.88000000000001</c:v>
                </c:pt>
                <c:pt idx="3">
                  <c:v>81.96</c:v>
                </c:pt>
                <c:pt idx="4">
                  <c:v>84.84</c:v>
                </c:pt>
                <c:pt idx="5">
                  <c:v>85.509999999999991</c:v>
                </c:pt>
                <c:pt idx="6">
                  <c:v>87.75</c:v>
                </c:pt>
                <c:pt idx="7">
                  <c:v>87.15</c:v>
                </c:pt>
                <c:pt idx="8">
                  <c:v>89.11</c:v>
                </c:pt>
                <c:pt idx="9">
                  <c:v>90.05</c:v>
                </c:pt>
                <c:pt idx="10">
                  <c:v>90.9</c:v>
                </c:pt>
                <c:pt idx="11">
                  <c:v>91.64</c:v>
                </c:pt>
                <c:pt idx="12">
                  <c:v>90.68</c:v>
                </c:pt>
                <c:pt idx="13">
                  <c:v>91.33</c:v>
                </c:pt>
                <c:pt idx="14">
                  <c:v>92.190000000000012</c:v>
                </c:pt>
                <c:pt idx="15">
                  <c:v>92.679999999999993</c:v>
                </c:pt>
                <c:pt idx="16">
                  <c:v>93.05</c:v>
                </c:pt>
                <c:pt idx="17">
                  <c:v>93.36</c:v>
                </c:pt>
                <c:pt idx="18">
                  <c:v>94.05</c:v>
                </c:pt>
                <c:pt idx="19">
                  <c:v>92.43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6C6-472F-8719-0AFF26D345F4}"/>
            </c:ext>
          </c:extLst>
        </c:ser>
        <c:ser>
          <c:idx val="7"/>
          <c:order val="7"/>
          <c:tx>
            <c:strRef>
              <c:f>'Accuracy Analysis'!$M$2:$M$3</c:f>
              <c:strCache>
                <c:ptCount val="2"/>
                <c:pt idx="0">
                  <c:v>Model_4</c:v>
                </c:pt>
                <c:pt idx="1">
                  <c:v>Validation_Accuracy </c:v>
                </c:pt>
              </c:strCache>
            </c:strRef>
          </c:tx>
          <c:spPr>
            <a:ln w="2222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dot"/>
            <c:size val="6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marker>
          <c:val>
            <c:numRef>
              <c:f>'Accuracy Analysis'!$M$4:$M$23</c:f>
              <c:numCache>
                <c:formatCode>General</c:formatCode>
                <c:ptCount val="20"/>
                <c:pt idx="0">
                  <c:v>71.430000000000007</c:v>
                </c:pt>
                <c:pt idx="1">
                  <c:v>78.569999999999993</c:v>
                </c:pt>
                <c:pt idx="2">
                  <c:v>83.16</c:v>
                </c:pt>
                <c:pt idx="3">
                  <c:v>82.65</c:v>
                </c:pt>
                <c:pt idx="4">
                  <c:v>72.960000000000008</c:v>
                </c:pt>
                <c:pt idx="5">
                  <c:v>83.16</c:v>
                </c:pt>
                <c:pt idx="6">
                  <c:v>83.67</c:v>
                </c:pt>
                <c:pt idx="7">
                  <c:v>84.69</c:v>
                </c:pt>
                <c:pt idx="8">
                  <c:v>84.69</c:v>
                </c:pt>
                <c:pt idx="9">
                  <c:v>85.71</c:v>
                </c:pt>
                <c:pt idx="10">
                  <c:v>89.8</c:v>
                </c:pt>
                <c:pt idx="11">
                  <c:v>82.65</c:v>
                </c:pt>
                <c:pt idx="12">
                  <c:v>84.69</c:v>
                </c:pt>
                <c:pt idx="13">
                  <c:v>84.69</c:v>
                </c:pt>
                <c:pt idx="14">
                  <c:v>88.27000000000001</c:v>
                </c:pt>
                <c:pt idx="15">
                  <c:v>86.72999999999999</c:v>
                </c:pt>
                <c:pt idx="16">
                  <c:v>85.2</c:v>
                </c:pt>
                <c:pt idx="17">
                  <c:v>85.71</c:v>
                </c:pt>
                <c:pt idx="18">
                  <c:v>87.76</c:v>
                </c:pt>
                <c:pt idx="19">
                  <c:v>88.27000000000001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6C6-472F-8719-0AFF26D345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3526776"/>
        <c:axId val="333530696"/>
      </c:lineChart>
      <c:catAx>
        <c:axId val="333526776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/>
                  <a:t>Epochs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333530696"/>
        <c:crosses val="autoZero"/>
        <c:auto val="1"/>
        <c:lblAlgn val="ctr"/>
        <c:lblOffset val="100"/>
        <c:noMultiLvlLbl val="0"/>
      </c:catAx>
      <c:valAx>
        <c:axId val="333530696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r>
                  <a:rPr lang="en-US"/>
                  <a:t>accuracy  in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/>
                  </a:solidFill>
                  <a:latin typeface="Arial Rounded MT Bold" panose="020F0704030504030204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pPr>
            <a:endParaRPr lang="en-US"/>
          </a:p>
        </c:txPr>
        <c:crossAx val="333526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Arial Rounded MT Bold" panose="020F070403050403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tx1"/>
      </a:solidFill>
      <a:round/>
    </a:ln>
    <a:effectLst/>
  </c:spPr>
  <c:txPr>
    <a:bodyPr/>
    <a:lstStyle/>
    <a:p>
      <a:pPr>
        <a:defRPr sz="1400">
          <a:solidFill>
            <a:schemeClr val="tx1"/>
          </a:solidFill>
          <a:latin typeface="Arial Rounded MT Bold" panose="020F07040305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1D5F7-D71D-4395-BFD2-AAD0AC247777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2319D-259C-411D-A660-ABFFD3C07A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54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896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295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42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621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83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607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686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734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32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96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61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340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2319D-259C-411D-A660-ABFFD3C07AC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82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28D8-93D4-C8F3-EACD-757DD38B0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E303E-D70A-CEFA-4B71-0FFBDC3E8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410AD-428E-1583-8C00-EC575CF2D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536FA-9D1A-57B1-92A8-DC6E9A12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6A8F1-44C9-2592-7073-6DE3AC1D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04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B0682-DFFB-3371-CAF3-B1EE71EDE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4BFA2-3600-740C-728A-D75B04EB6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5E29B-DF3B-F3E2-E0E4-6006068A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307CF-3AD3-6ACA-CD34-55CD7147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5EF6-7A45-F8B2-E835-5210E7CB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827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7C1126-842E-0D2B-5268-A24DE1FCE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DE584-A251-A5B5-C323-8C12446B7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DD2DA-371E-3171-0F7D-DE17E53ED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1C944-F651-136C-8E52-724D9B99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8207A-1585-0C3C-E2DD-5BA97EDE5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77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B0B6-CDA1-9317-DEF0-C493A57D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9FCF7-5038-14CF-9989-4C2355328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F9E0B-D59E-7FAB-8949-01CC7EFA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C179-BCA3-3153-BC78-2C5AEACA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F8D35-2F61-548E-9A45-7B378F471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96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DE639-A852-7507-EB42-B128187F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14723-AEEC-AD54-2F58-9D6656E2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B981A-3879-2A85-F84B-E09B5FB6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125C3-812D-4152-EAB0-7BDDC7F72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00088-CAB2-9974-301E-C9A446DF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76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E7502-72FD-2F5A-67A2-D33D584D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A11D8-B4D0-D223-0565-9AB20D320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A21B8E-1BD8-5EB3-C53A-1A897BC5E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6B386-B700-7200-10B2-0FC56A06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594B4-22A7-F5D4-92C8-E8137889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694F8-5E20-A089-9F3B-6C141488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24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1EC7-4C03-1933-E11F-6ECBDEC12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51E4D-5308-DD24-4AFE-D2E81C905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003D0-F027-7C02-2DF0-9A6BF7D4E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1974A-5AC3-870D-6342-D9C4ADB6C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A5960-D740-71AD-A8D7-69D4F39652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E6BABB-7933-3D51-10A9-FCA38D550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821749-E77A-5A3D-B84C-DFC504AA3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2222E-2D50-6F05-6271-F25C4973A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904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3C0A9-A035-91CF-9E6C-1E0111852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FA9EF0-27CC-7D4F-9394-05EF163D4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80212-3894-D39B-D36A-3D37218A5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BA9C0-970E-B67E-8CAD-E2A6B288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29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4169D3-875D-3D9B-12AE-D2D21E8E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BF8A73-9C33-D43A-E081-E805D6F8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D9CE1-0B0C-C353-1B9E-F0D53A4F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24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B740-6D2C-3599-A6BA-43965F75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69472-8068-9529-73F2-E962ECDC4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414F5-CCC2-8695-437E-B6312F185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E2776-98EB-8485-D6A1-8020408B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28D56-E145-0918-AC9F-64E4FC69C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95C94-ED2E-9EF1-4F0C-E83DE419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99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C98F-B160-6FF4-2387-667862CF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2A1BEF-5D55-6D90-83C7-64664F134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540E5-6448-D269-90C1-96375CC83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15A09-9813-7936-EA1E-AB581219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4F8FB-4128-73E1-E0FF-A8CE9CF9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7CAF6-3B5F-2912-81A7-C0D02F54F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650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4EED90-B69B-A159-2335-AE834B4A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14306-776D-B8F1-157A-695C5174C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B4554-AF1D-93F1-03E4-7D379720E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A2697-0914-4B0A-A79E-DBCA2CFFB475}" type="datetimeFigureOut">
              <a:rPr lang="en-IN" smtClean="0"/>
              <a:t>20-01-2024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4C1B3-0921-D70D-8F71-3D98807FF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1A7-B03F-1FFC-CE7C-41945C3B0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DE62D-67B6-47FC-B6D1-C2D3860272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36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BD2CDF-3C9E-FB0A-FFBA-236268495BAB}"/>
              </a:ext>
            </a:extLst>
          </p:cNvPr>
          <p:cNvSpPr txBox="1"/>
          <p:nvPr/>
        </p:nvSpPr>
        <p:spPr>
          <a:xfrm>
            <a:off x="2679700" y="230183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&amp; Objectives of the study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3434D-73B6-6F26-DB74-9C00B4D9AB6F}"/>
              </a:ext>
            </a:extLst>
          </p:cNvPr>
          <p:cNvSpPr txBox="1"/>
          <p:nvPr/>
        </p:nvSpPr>
        <p:spPr>
          <a:xfrm>
            <a:off x="101600" y="1167595"/>
            <a:ext cx="11912600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Aim:</a:t>
            </a:r>
          </a:p>
          <a:p>
            <a:pPr lvl="0"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&amp; Develop Smart Robotic System for Agricultural Application.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Plant Disease Detection System Using Machine Learning Technique.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Robotic System for Plant Monitoring, Disease Detection and Pesticide Sprinkling Management with Internet of Things Technique.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Android/Web Based Platform for Robotic Control, Plant Disease Detection Analysis and Pesticide Sprinkling System Control in IoT Environment.</a:t>
            </a:r>
          </a:p>
        </p:txBody>
      </p:sp>
    </p:spTree>
    <p:extLst>
      <p:ext uri="{BB962C8B-B14F-4D97-AF65-F5344CB8AC3E}">
        <p14:creationId xmlns:p14="http://schemas.microsoft.com/office/powerpoint/2010/main" val="2153758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BF36F5F-A146-194F-E2B1-3907E582533F}"/>
              </a:ext>
            </a:extLst>
          </p:cNvPr>
          <p:cNvSpPr/>
          <p:nvPr/>
        </p:nvSpPr>
        <p:spPr>
          <a:xfrm>
            <a:off x="1774210" y="91688"/>
            <a:ext cx="81262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Testing with Dataset Images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CAC45-5DA4-4B86-1B31-45C17201A6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44" y="1104845"/>
            <a:ext cx="6144905" cy="45694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4E65FA-1BF3-9D83-97B4-8FAFA10E59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03" y="3384716"/>
            <a:ext cx="3034947" cy="2289573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7D8DA-7B41-607F-3735-C0B12EDA27A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02" y="831390"/>
            <a:ext cx="3075551" cy="23126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6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F904A8-5932-83E9-8D9B-284A70677292}"/>
              </a:ext>
            </a:extLst>
          </p:cNvPr>
          <p:cNvSpPr/>
          <p:nvPr/>
        </p:nvSpPr>
        <p:spPr>
          <a:xfrm>
            <a:off x="5239577" y="795360"/>
            <a:ext cx="8126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Circuit Diagram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7DBE5-F2F7-6DC9-FB40-53212321B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111" y="1401073"/>
            <a:ext cx="5606789" cy="41326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49A1E3-8D38-802C-4CA0-307B498DE64D}"/>
              </a:ext>
            </a:extLst>
          </p:cNvPr>
          <p:cNvSpPr/>
          <p:nvPr/>
        </p:nvSpPr>
        <p:spPr>
          <a:xfrm>
            <a:off x="-808282" y="809338"/>
            <a:ext cx="8126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CONFIGURATION</a:t>
            </a:r>
            <a:endParaRPr lang="en-US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E2B279-AF0B-A9F1-9415-2D0A94186AE8}"/>
              </a:ext>
            </a:extLst>
          </p:cNvPr>
          <p:cNvSpPr/>
          <p:nvPr/>
        </p:nvSpPr>
        <p:spPr>
          <a:xfrm>
            <a:off x="8001000" y="-3595621"/>
            <a:ext cx="325300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Robotic System Work Flow Diagram</a:t>
            </a:r>
            <a:endParaRPr lang="en-IN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endParaRPr lang="en-US" sz="3600" b="1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29EA38-BEEE-766E-4BB6-ECA62581347C}"/>
              </a:ext>
            </a:extLst>
          </p:cNvPr>
          <p:cNvGrpSpPr/>
          <p:nvPr/>
        </p:nvGrpSpPr>
        <p:grpSpPr>
          <a:xfrm>
            <a:off x="13798332" y="49743"/>
            <a:ext cx="9614143" cy="5714059"/>
            <a:chOff x="12617001" y="341009"/>
            <a:chExt cx="10362952" cy="6168410"/>
          </a:xfrm>
        </p:grpSpPr>
        <p:sp>
          <p:nvSpPr>
            <p:cNvPr id="12" name="Rounded Rectangle 7">
              <a:extLst>
                <a:ext uri="{FF2B5EF4-FFF2-40B4-BE49-F238E27FC236}">
                  <a16:creationId xmlns:a16="http://schemas.microsoft.com/office/drawing/2014/main" id="{128F08B8-DEEA-7769-07EC-F9F19762DBCC}"/>
                </a:ext>
              </a:extLst>
            </p:cNvPr>
            <p:cNvSpPr/>
            <p:nvPr/>
          </p:nvSpPr>
          <p:spPr>
            <a:xfrm>
              <a:off x="12858110" y="400119"/>
              <a:ext cx="2593072" cy="7233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80FC87-AF43-54DB-E47E-E50A958A307D}"/>
                </a:ext>
              </a:extLst>
            </p:cNvPr>
            <p:cNvSpPr txBox="1"/>
            <p:nvPr/>
          </p:nvSpPr>
          <p:spPr>
            <a:xfrm>
              <a:off x="12912702" y="495654"/>
              <a:ext cx="24429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Power ON Robotic System Through Web Control</a:t>
              </a:r>
            </a:p>
          </p:txBody>
        </p:sp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D4E19C73-3D42-63E9-20F9-DDCBB83FA1A3}"/>
                </a:ext>
              </a:extLst>
            </p:cNvPr>
            <p:cNvSpPr/>
            <p:nvPr/>
          </p:nvSpPr>
          <p:spPr>
            <a:xfrm>
              <a:off x="12860382" y="1439637"/>
              <a:ext cx="2593072" cy="9265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8ED61C-A0EF-A5A5-A262-F81CF7906CE3}"/>
                </a:ext>
              </a:extLst>
            </p:cNvPr>
            <p:cNvSpPr txBox="1"/>
            <p:nvPr/>
          </p:nvSpPr>
          <p:spPr>
            <a:xfrm>
              <a:off x="12914974" y="1494229"/>
              <a:ext cx="2442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Robot Moves Forward on Predefined Path for Defined Distance</a:t>
              </a:r>
            </a:p>
          </p:txBody>
        </p:sp>
        <p:sp>
          <p:nvSpPr>
            <p:cNvPr id="16" name="Rounded Rectangle 11">
              <a:extLst>
                <a:ext uri="{FF2B5EF4-FFF2-40B4-BE49-F238E27FC236}">
                  <a16:creationId xmlns:a16="http://schemas.microsoft.com/office/drawing/2014/main" id="{9A2A7AE9-F308-CB26-72E2-1D5480E82B4C}"/>
                </a:ext>
              </a:extLst>
            </p:cNvPr>
            <p:cNvSpPr/>
            <p:nvPr/>
          </p:nvSpPr>
          <p:spPr>
            <a:xfrm>
              <a:off x="12874031" y="2708879"/>
              <a:ext cx="2593072" cy="72333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C04574-2C39-370E-4F37-C7B8432C59CD}"/>
                </a:ext>
              </a:extLst>
            </p:cNvPr>
            <p:cNvSpPr txBox="1"/>
            <p:nvPr/>
          </p:nvSpPr>
          <p:spPr>
            <a:xfrm>
              <a:off x="12928621" y="2749822"/>
              <a:ext cx="24429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Camera Captured Leaf Samples to Detect Disease</a:t>
              </a:r>
            </a:p>
          </p:txBody>
        </p:sp>
        <p:sp>
          <p:nvSpPr>
            <p:cNvPr id="18" name="Rounded Rectangle 13">
              <a:extLst>
                <a:ext uri="{FF2B5EF4-FFF2-40B4-BE49-F238E27FC236}">
                  <a16:creationId xmlns:a16="http://schemas.microsoft.com/office/drawing/2014/main" id="{3A70E304-824B-6DA0-DDD1-1738527AFB57}"/>
                </a:ext>
              </a:extLst>
            </p:cNvPr>
            <p:cNvSpPr/>
            <p:nvPr/>
          </p:nvSpPr>
          <p:spPr>
            <a:xfrm>
              <a:off x="17982875" y="341009"/>
              <a:ext cx="2593072" cy="86736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526DAF-21D4-AC4E-4328-592ECF65CAB7}"/>
                </a:ext>
              </a:extLst>
            </p:cNvPr>
            <p:cNvSpPr txBox="1"/>
            <p:nvPr/>
          </p:nvSpPr>
          <p:spPr>
            <a:xfrm>
              <a:off x="18035169" y="377382"/>
              <a:ext cx="2442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Pesticide Sprinkling System Activated As Per Disease Detected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F3D90ECA-A967-6359-421B-3F10E37FBDAE}"/>
                </a:ext>
              </a:extLst>
            </p:cNvPr>
            <p:cNvSpPr/>
            <p:nvPr/>
          </p:nvSpPr>
          <p:spPr>
            <a:xfrm>
              <a:off x="13342588" y="3772933"/>
              <a:ext cx="1665061" cy="1074369"/>
            </a:xfrm>
            <a:prstGeom prst="diamond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BA253D-5328-80F9-B136-A7CE41BB768A}"/>
                </a:ext>
              </a:extLst>
            </p:cNvPr>
            <p:cNvSpPr txBox="1"/>
            <p:nvPr/>
          </p:nvSpPr>
          <p:spPr>
            <a:xfrm>
              <a:off x="13554145" y="3965237"/>
              <a:ext cx="12146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Disease Detected?</a:t>
              </a:r>
            </a:p>
          </p:txBody>
        </p:sp>
        <p:sp>
          <p:nvSpPr>
            <p:cNvPr id="22" name="Rounded Rectangle 17">
              <a:extLst>
                <a:ext uri="{FF2B5EF4-FFF2-40B4-BE49-F238E27FC236}">
                  <a16:creationId xmlns:a16="http://schemas.microsoft.com/office/drawing/2014/main" id="{04003909-9CF6-4AEC-9A47-A381681D6345}"/>
                </a:ext>
              </a:extLst>
            </p:cNvPr>
            <p:cNvSpPr/>
            <p:nvPr/>
          </p:nvSpPr>
          <p:spPr>
            <a:xfrm>
              <a:off x="17971499" y="1489694"/>
              <a:ext cx="2593072" cy="867368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C185A3-C02C-7741-7526-78C02E927802}"/>
                </a:ext>
              </a:extLst>
            </p:cNvPr>
            <p:cNvSpPr txBox="1"/>
            <p:nvPr/>
          </p:nvSpPr>
          <p:spPr>
            <a:xfrm>
              <a:off x="18051089" y="1526067"/>
              <a:ext cx="2442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Robot Moves Reverse and Forward while Sprinkling Pesticide</a:t>
              </a:r>
            </a:p>
          </p:txBody>
        </p:sp>
        <p:sp>
          <p:nvSpPr>
            <p:cNvPr id="24" name="Rounded Rectangle 19">
              <a:extLst>
                <a:ext uri="{FF2B5EF4-FFF2-40B4-BE49-F238E27FC236}">
                  <a16:creationId xmlns:a16="http://schemas.microsoft.com/office/drawing/2014/main" id="{F4A8D1F7-5100-AEDD-0B56-02FCE529A1CC}"/>
                </a:ext>
              </a:extLst>
            </p:cNvPr>
            <p:cNvSpPr/>
            <p:nvPr/>
          </p:nvSpPr>
          <p:spPr>
            <a:xfrm>
              <a:off x="17987419" y="2638382"/>
              <a:ext cx="2593072" cy="1113591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5BB84A1-5B07-72DB-F196-DB619663E54E}"/>
                </a:ext>
              </a:extLst>
            </p:cNvPr>
            <p:cNvSpPr txBox="1"/>
            <p:nvPr/>
          </p:nvSpPr>
          <p:spPr>
            <a:xfrm>
              <a:off x="18039713" y="2674755"/>
              <a:ext cx="2442947" cy="99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Robotic System Send Pesticide Tank and Disease Detection Status to Web Panel Over Internet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29D9F79-FF6F-BBF0-CA14-B28793E74E8D}"/>
                </a:ext>
              </a:extLst>
            </p:cNvPr>
            <p:cNvCxnSpPr>
              <a:stCxn id="12" idx="2"/>
              <a:endCxn id="14" idx="0"/>
            </p:cNvCxnSpPr>
            <p:nvPr/>
          </p:nvCxnSpPr>
          <p:spPr>
            <a:xfrm>
              <a:off x="14154647" y="1123451"/>
              <a:ext cx="2272" cy="3161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ED826B3-3BCB-51D0-DEF5-355C7D1988A4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>
            <a:xfrm>
              <a:off x="14156919" y="2366170"/>
              <a:ext cx="13648" cy="3427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4C9E477-2462-380B-24CB-0D22BA825D1D}"/>
                </a:ext>
              </a:extLst>
            </p:cNvPr>
            <p:cNvCxnSpPr>
              <a:stCxn id="16" idx="2"/>
              <a:endCxn id="20" idx="0"/>
            </p:cNvCxnSpPr>
            <p:nvPr/>
          </p:nvCxnSpPr>
          <p:spPr>
            <a:xfrm>
              <a:off x="14170566" y="3432211"/>
              <a:ext cx="4552" cy="3407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31">
              <a:extLst>
                <a:ext uri="{FF2B5EF4-FFF2-40B4-BE49-F238E27FC236}">
                  <a16:creationId xmlns:a16="http://schemas.microsoft.com/office/drawing/2014/main" id="{EBC61517-8438-2867-FCAA-0D0E23E6CD4E}"/>
                </a:ext>
              </a:extLst>
            </p:cNvPr>
            <p:cNvCxnSpPr>
              <a:stCxn id="20" idx="3"/>
              <a:endCxn id="18" idx="1"/>
            </p:cNvCxnSpPr>
            <p:nvPr/>
          </p:nvCxnSpPr>
          <p:spPr>
            <a:xfrm flipV="1">
              <a:off x="15007649" y="774694"/>
              <a:ext cx="2975227" cy="353542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6E6A344-8328-20DF-C204-B51F15A04DB4}"/>
                </a:ext>
              </a:extLst>
            </p:cNvPr>
            <p:cNvCxnSpPr>
              <a:stCxn id="19" idx="2"/>
              <a:endCxn id="22" idx="0"/>
            </p:cNvCxnSpPr>
            <p:nvPr/>
          </p:nvCxnSpPr>
          <p:spPr>
            <a:xfrm>
              <a:off x="19256643" y="1208378"/>
              <a:ext cx="11392" cy="2813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8A655C9-8845-5829-1583-C7F1805E1290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>
              <a:off x="19272563" y="2357064"/>
              <a:ext cx="11392" cy="28131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Diamond 31">
              <a:extLst>
                <a:ext uri="{FF2B5EF4-FFF2-40B4-BE49-F238E27FC236}">
                  <a16:creationId xmlns:a16="http://schemas.microsoft.com/office/drawing/2014/main" id="{D64D0E14-4F16-73D2-4B76-E184A0621AE5}"/>
                </a:ext>
              </a:extLst>
            </p:cNvPr>
            <p:cNvSpPr/>
            <p:nvPr/>
          </p:nvSpPr>
          <p:spPr>
            <a:xfrm>
              <a:off x="13136525" y="5180927"/>
              <a:ext cx="2068998" cy="1074369"/>
            </a:xfrm>
            <a:prstGeom prst="diamond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7922E9-FD2D-FF83-F02C-E5C03DB47A61}"/>
                </a:ext>
              </a:extLst>
            </p:cNvPr>
            <p:cNvSpPr txBox="1"/>
            <p:nvPr/>
          </p:nvSpPr>
          <p:spPr>
            <a:xfrm>
              <a:off x="13342588" y="5427824"/>
              <a:ext cx="16536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Robot Reached Destination?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CFEA713-FB87-0012-0F7A-6C5E0B96EB14}"/>
                </a:ext>
              </a:extLst>
            </p:cNvPr>
            <p:cNvCxnSpPr>
              <a:stCxn id="20" idx="2"/>
              <a:endCxn id="32" idx="0"/>
            </p:cNvCxnSpPr>
            <p:nvPr/>
          </p:nvCxnSpPr>
          <p:spPr>
            <a:xfrm flipH="1">
              <a:off x="14171024" y="4847301"/>
              <a:ext cx="4094" cy="3336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52">
              <a:extLst>
                <a:ext uri="{FF2B5EF4-FFF2-40B4-BE49-F238E27FC236}">
                  <a16:creationId xmlns:a16="http://schemas.microsoft.com/office/drawing/2014/main" id="{916DC45C-A5B0-5FA7-F41E-242109553CF9}"/>
                </a:ext>
              </a:extLst>
            </p:cNvPr>
            <p:cNvCxnSpPr>
              <a:stCxn id="32" idx="1"/>
              <a:endCxn id="14" idx="1"/>
            </p:cNvCxnSpPr>
            <p:nvPr/>
          </p:nvCxnSpPr>
          <p:spPr>
            <a:xfrm rot="10800000">
              <a:off x="12860383" y="1902904"/>
              <a:ext cx="276143" cy="3815209"/>
            </a:xfrm>
            <a:prstGeom prst="bentConnector3">
              <a:avLst>
                <a:gd name="adj1" fmla="val 18278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54">
              <a:extLst>
                <a:ext uri="{FF2B5EF4-FFF2-40B4-BE49-F238E27FC236}">
                  <a16:creationId xmlns:a16="http://schemas.microsoft.com/office/drawing/2014/main" id="{1B52FFB6-F7AA-7B2C-47D2-1F5A051C8DBD}"/>
                </a:ext>
              </a:extLst>
            </p:cNvPr>
            <p:cNvCxnSpPr>
              <a:stCxn id="25" idx="2"/>
              <a:endCxn id="32" idx="3"/>
            </p:cNvCxnSpPr>
            <p:nvPr/>
          </p:nvCxnSpPr>
          <p:spPr>
            <a:xfrm rot="5400000">
              <a:off x="16208266" y="2665189"/>
              <a:ext cx="2050181" cy="4055662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55">
              <a:extLst>
                <a:ext uri="{FF2B5EF4-FFF2-40B4-BE49-F238E27FC236}">
                  <a16:creationId xmlns:a16="http://schemas.microsoft.com/office/drawing/2014/main" id="{55C57A61-1CA8-4166-2B88-F2B0269482CB}"/>
                </a:ext>
              </a:extLst>
            </p:cNvPr>
            <p:cNvSpPr/>
            <p:nvPr/>
          </p:nvSpPr>
          <p:spPr>
            <a:xfrm>
              <a:off x="20348484" y="3948571"/>
              <a:ext cx="2593072" cy="1030475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BC7A5B-D786-2688-53B4-E046990657D1}"/>
                </a:ext>
              </a:extLst>
            </p:cNvPr>
            <p:cNvSpPr txBox="1"/>
            <p:nvPr/>
          </p:nvSpPr>
          <p:spPr>
            <a:xfrm>
              <a:off x="20291595" y="3930353"/>
              <a:ext cx="2672438" cy="107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Robot Comes Back to Original Position and updated Status to Web System</a:t>
              </a:r>
            </a:p>
          </p:txBody>
        </p:sp>
        <p:sp>
          <p:nvSpPr>
            <p:cNvPr id="39" name="Rounded Rectangle 57">
              <a:extLst>
                <a:ext uri="{FF2B5EF4-FFF2-40B4-BE49-F238E27FC236}">
                  <a16:creationId xmlns:a16="http://schemas.microsoft.com/office/drawing/2014/main" id="{A0596817-1355-6F56-1BDB-157E9D7A3CD5}"/>
                </a:ext>
              </a:extLst>
            </p:cNvPr>
            <p:cNvSpPr/>
            <p:nvPr/>
          </p:nvSpPr>
          <p:spPr>
            <a:xfrm>
              <a:off x="20364403" y="5329277"/>
              <a:ext cx="2593072" cy="58020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48DDF8-2040-016E-F6B3-269FDA33CEF0}"/>
                </a:ext>
              </a:extLst>
            </p:cNvPr>
            <p:cNvSpPr txBox="1"/>
            <p:nvPr/>
          </p:nvSpPr>
          <p:spPr>
            <a:xfrm>
              <a:off x="20307515" y="5324706"/>
              <a:ext cx="26724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Power OFF Robot Through Web Control System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2E8F3FF-7115-9DFE-9666-8283F76FB3F1}"/>
                </a:ext>
              </a:extLst>
            </p:cNvPr>
            <p:cNvCxnSpPr>
              <a:endCxn id="40" idx="0"/>
            </p:cNvCxnSpPr>
            <p:nvPr/>
          </p:nvCxnSpPr>
          <p:spPr>
            <a:xfrm>
              <a:off x="21627814" y="5007570"/>
              <a:ext cx="15920" cy="3171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71">
              <a:extLst>
                <a:ext uri="{FF2B5EF4-FFF2-40B4-BE49-F238E27FC236}">
                  <a16:creationId xmlns:a16="http://schemas.microsoft.com/office/drawing/2014/main" id="{831E17A0-B8BE-4E51-EA18-F6673C2D46AD}"/>
                </a:ext>
              </a:extLst>
            </p:cNvPr>
            <p:cNvCxnSpPr>
              <a:stCxn id="32" idx="2"/>
              <a:endCxn id="38" idx="1"/>
            </p:cNvCxnSpPr>
            <p:nvPr/>
          </p:nvCxnSpPr>
          <p:spPr>
            <a:xfrm rot="5400000" flipH="1" flipV="1">
              <a:off x="16338142" y="2301843"/>
              <a:ext cx="1786334" cy="6120571"/>
            </a:xfrm>
            <a:prstGeom prst="bentConnector4">
              <a:avLst>
                <a:gd name="adj1" fmla="val -12797"/>
                <a:gd name="adj2" fmla="val 9145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2B24823-8009-D1C5-947B-4BA3718A8AFB}"/>
                </a:ext>
              </a:extLst>
            </p:cNvPr>
            <p:cNvSpPr txBox="1"/>
            <p:nvPr/>
          </p:nvSpPr>
          <p:spPr>
            <a:xfrm>
              <a:off x="15041749" y="3998592"/>
              <a:ext cx="83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Yes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930353-91C3-239F-06A0-0DD6EE604D37}"/>
                </a:ext>
              </a:extLst>
            </p:cNvPr>
            <p:cNvSpPr txBox="1"/>
            <p:nvPr/>
          </p:nvSpPr>
          <p:spPr>
            <a:xfrm>
              <a:off x="14170567" y="4847299"/>
              <a:ext cx="8370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No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20D96C8-6E45-ED3D-0722-5285B7CA5D84}"/>
                </a:ext>
              </a:extLst>
            </p:cNvPr>
            <p:cNvSpPr txBox="1"/>
            <p:nvPr/>
          </p:nvSpPr>
          <p:spPr>
            <a:xfrm>
              <a:off x="12617001" y="5409137"/>
              <a:ext cx="8370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No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B04987-49E2-61D5-246C-B76EB3E125E1}"/>
                </a:ext>
              </a:extLst>
            </p:cNvPr>
            <p:cNvSpPr txBox="1"/>
            <p:nvPr/>
          </p:nvSpPr>
          <p:spPr>
            <a:xfrm>
              <a:off x="14197870" y="6170865"/>
              <a:ext cx="832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Yes</a:t>
              </a:r>
            </a:p>
          </p:txBody>
        </p:sp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4597F64-0BB6-29F4-8411-2298E29DA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127840"/>
              </p:ext>
            </p:extLst>
          </p:nvPr>
        </p:nvGraphicFramePr>
        <p:xfrm>
          <a:off x="94408" y="1352466"/>
          <a:ext cx="6388100" cy="41812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98800">
                  <a:extLst>
                    <a:ext uri="{9D8B030D-6E8A-4147-A177-3AD203B41FA5}">
                      <a16:colId xmlns:a16="http://schemas.microsoft.com/office/drawing/2014/main" val="2851467751"/>
                    </a:ext>
                  </a:extLst>
                </a:gridCol>
                <a:gridCol w="3289300">
                  <a:extLst>
                    <a:ext uri="{9D8B030D-6E8A-4147-A177-3AD203B41FA5}">
                      <a16:colId xmlns:a16="http://schemas.microsoft.com/office/drawing/2014/main" val="3447618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lvl="1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Libraries/Software: -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1170305" algn="l"/>
                        </a:tabLst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 Pi OS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1170305" algn="l"/>
                        </a:tabLst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 Pi Imager</a:t>
                      </a:r>
                    </a:p>
                    <a:p>
                      <a:pPr marL="742950" marR="0" lvl="1" indent="-28575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1170305" algn="l"/>
                        </a:tabLst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VNC Viewer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1170305" algn="l"/>
                        </a:tabLst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TensorFlow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1170305" algn="l"/>
                        </a:tabLst>
                      </a:pPr>
                      <a:r>
                        <a:rPr lang="en-IN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Tflite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742950" marR="0" lvl="1" indent="-28575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1170305" algn="l"/>
                        </a:tabLst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Flask Server</a:t>
                      </a:r>
                    </a:p>
                    <a:p>
                      <a:pPr marL="742950" marR="0" lvl="1" indent="-28575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1170305" algn="l"/>
                        </a:tabLst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OPENCV Python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Used: -  </a:t>
                      </a:r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Raspberry Pi 4 4 GB 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RAM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SD card 16 Gb </a:t>
                      </a: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Camera (5MP)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LCD Screen</a:t>
                      </a: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Relay</a:t>
                      </a: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DC Motors and Drivers</a:t>
                      </a: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 Sensor</a:t>
                      </a: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Solenoid Valve</a:t>
                      </a: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Pump</a:t>
                      </a: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Pesticide Tank</a:t>
                      </a: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Spraying Nozzle</a:t>
                      </a:r>
                    </a:p>
                    <a:p>
                      <a:pPr marL="342900" marR="0" lvl="0" indent="-342900" algn="just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N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Battery/Power Bank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IN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47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44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5513 -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65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-0.70443 -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21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1.08946 -0.013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79" y="-6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-1.13711 0.0481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862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1.05677 0.005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39" y="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625 -0.2375 L 0.07943 0.7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4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79F1A36-5010-128C-B3FC-DC7A3DF4DACF}"/>
              </a:ext>
            </a:extLst>
          </p:cNvPr>
          <p:cNvSpPr/>
          <p:nvPr/>
        </p:nvSpPr>
        <p:spPr>
          <a:xfrm>
            <a:off x="1774210" y="91688"/>
            <a:ext cx="812624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Validation with Hardware</a:t>
            </a:r>
            <a:endParaRPr lang="en-IN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4000" b="1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3348509-FA4D-AE3F-0B0A-83B445DD5DBB}"/>
              </a:ext>
            </a:extLst>
          </p:cNvPr>
          <p:cNvSpPr/>
          <p:nvPr/>
        </p:nvSpPr>
        <p:spPr>
          <a:xfrm>
            <a:off x="-10159123" y="-147346"/>
            <a:ext cx="812624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Page for </a:t>
            </a:r>
            <a:r>
              <a:rPr lang="en-IN" sz="3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Environment</a:t>
            </a:r>
            <a:endParaRPr lang="en-IN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600" b="1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C1D8868-8C01-2C2D-EA73-554423052C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1884" y="749300"/>
            <a:ext cx="4806512" cy="51459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AFDE19EB-9225-1D3A-188E-D6065EC792DC}"/>
              </a:ext>
            </a:extLst>
          </p:cNvPr>
          <p:cNvGrpSpPr/>
          <p:nvPr/>
        </p:nvGrpSpPr>
        <p:grpSpPr>
          <a:xfrm>
            <a:off x="1774210" y="749300"/>
            <a:ext cx="9175111" cy="4765146"/>
            <a:chOff x="-3079111" y="1922214"/>
            <a:chExt cx="9175111" cy="4532032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6A99DA3-53E2-7A24-B301-57201869D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79111" y="2008018"/>
              <a:ext cx="5764681" cy="432351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40" name="Picture 1039">
              <a:extLst>
                <a:ext uri="{FF2B5EF4-FFF2-40B4-BE49-F238E27FC236}">
                  <a16:creationId xmlns:a16="http://schemas.microsoft.com/office/drawing/2014/main" id="{108E5DC8-8807-4E4C-3535-7AE353FD6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0036" y="4169773"/>
              <a:ext cx="3045964" cy="228447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A3483D6A-90BA-8827-3887-2A0EE93A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2259" y="1922214"/>
              <a:ext cx="2802487" cy="210186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1042" name="Oval 1041">
            <a:extLst>
              <a:ext uri="{FF2B5EF4-FFF2-40B4-BE49-F238E27FC236}">
                <a16:creationId xmlns:a16="http://schemas.microsoft.com/office/drawing/2014/main" id="{289ED7A0-016E-1363-84A7-0464DF7FBD3B}"/>
              </a:ext>
            </a:extLst>
          </p:cNvPr>
          <p:cNvSpPr/>
          <p:nvPr/>
        </p:nvSpPr>
        <p:spPr>
          <a:xfrm>
            <a:off x="-2133600" y="-990600"/>
            <a:ext cx="1231900" cy="4699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5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0.88724 0.043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62" y="21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43086 -0.6629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6" y="-3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97878 0.04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45" y="21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0.97383 -0.0398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32" y="-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6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BB314AB-F0BF-77F6-65D8-EBBA8FD5CDCC}"/>
              </a:ext>
            </a:extLst>
          </p:cNvPr>
          <p:cNvSpPr/>
          <p:nvPr/>
        </p:nvSpPr>
        <p:spPr>
          <a:xfrm>
            <a:off x="1835170" y="176039"/>
            <a:ext cx="81262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Testing and Validation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/>
          </a:p>
        </p:txBody>
      </p:sp>
      <p:pic>
        <p:nvPicPr>
          <p:cNvPr id="48" name="WhatsApp Video 2024-01-20 at 16.46.05_6a5b5a5f">
            <a:hlinkClick r:id="" action="ppaction://media"/>
            <a:extLst>
              <a:ext uri="{FF2B5EF4-FFF2-40B4-BE49-F238E27FC236}">
                <a16:creationId xmlns:a16="http://schemas.microsoft.com/office/drawing/2014/main" id="{9F47409D-ED6B-A29B-D549-50567A3634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88159" y="990600"/>
            <a:ext cx="8432657" cy="477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00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3A85F68-3B3E-0311-B1F3-2DFFC145BD9F}"/>
              </a:ext>
            </a:extLst>
          </p:cNvPr>
          <p:cNvSpPr/>
          <p:nvPr/>
        </p:nvSpPr>
        <p:spPr>
          <a:xfrm>
            <a:off x="1774210" y="91688"/>
            <a:ext cx="81262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Proposed Work: Methodology</a:t>
            </a:r>
            <a:endParaRPr lang="en-IN" sz="4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71C6DFEC-DA06-BC24-2DBA-86EE8B9C8EE8}"/>
              </a:ext>
            </a:extLst>
          </p:cNvPr>
          <p:cNvGrpSpPr/>
          <p:nvPr/>
        </p:nvGrpSpPr>
        <p:grpSpPr>
          <a:xfrm>
            <a:off x="-10521370" y="1274601"/>
            <a:ext cx="10009524" cy="4489201"/>
            <a:chOff x="-10521370" y="882888"/>
            <a:chExt cx="10009524" cy="4489201"/>
          </a:xfrm>
        </p:grpSpPr>
        <p:sp>
          <p:nvSpPr>
            <p:cNvPr id="49" name="Rounded Rectangle 7">
              <a:extLst>
                <a:ext uri="{FF2B5EF4-FFF2-40B4-BE49-F238E27FC236}">
                  <a16:creationId xmlns:a16="http://schemas.microsoft.com/office/drawing/2014/main" id="{65A88FA4-C9F1-4962-6F54-4194B3ECBB6C}"/>
                </a:ext>
              </a:extLst>
            </p:cNvPr>
            <p:cNvSpPr/>
            <p:nvPr/>
          </p:nvSpPr>
          <p:spPr>
            <a:xfrm>
              <a:off x="-10479281" y="882888"/>
              <a:ext cx="1787857" cy="9671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194F8148-0F3B-70DD-1E37-89F7F32F90FE}"/>
                </a:ext>
              </a:extLst>
            </p:cNvPr>
            <p:cNvSpPr/>
            <p:nvPr/>
          </p:nvSpPr>
          <p:spPr>
            <a:xfrm>
              <a:off x="-10463361" y="2004296"/>
              <a:ext cx="1787857" cy="9671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2BE0068-056E-BBEA-9E34-AF1F0040F06B}"/>
                </a:ext>
              </a:extLst>
            </p:cNvPr>
            <p:cNvSpPr txBox="1"/>
            <p:nvPr/>
          </p:nvSpPr>
          <p:spPr>
            <a:xfrm>
              <a:off x="-10463361" y="2275370"/>
              <a:ext cx="1787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 Camera</a:t>
              </a:r>
            </a:p>
          </p:txBody>
        </p:sp>
        <p:sp>
          <p:nvSpPr>
            <p:cNvPr id="52" name="Rounded Rectangle 13">
              <a:extLst>
                <a:ext uri="{FF2B5EF4-FFF2-40B4-BE49-F238E27FC236}">
                  <a16:creationId xmlns:a16="http://schemas.microsoft.com/office/drawing/2014/main" id="{48FA92FF-0CF4-244E-8C15-FD717626D651}"/>
                </a:ext>
              </a:extLst>
            </p:cNvPr>
            <p:cNvSpPr/>
            <p:nvPr/>
          </p:nvSpPr>
          <p:spPr>
            <a:xfrm>
              <a:off x="-10474737" y="3057464"/>
              <a:ext cx="1787857" cy="96710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97C2F2E-7852-808C-17FF-7C71B3E7755D}"/>
                </a:ext>
              </a:extLst>
            </p:cNvPr>
            <p:cNvSpPr txBox="1"/>
            <p:nvPr/>
          </p:nvSpPr>
          <p:spPr>
            <a:xfrm>
              <a:off x="-10474737" y="3028282"/>
              <a:ext cx="1787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Robot Assembly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83A54AF-3385-5F16-6991-C87D6F349045}"/>
                </a:ext>
              </a:extLst>
            </p:cNvPr>
            <p:cNvSpPr txBox="1"/>
            <p:nvPr/>
          </p:nvSpPr>
          <p:spPr>
            <a:xfrm>
              <a:off x="-10458817" y="3358106"/>
              <a:ext cx="17878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Motors, Drivers &amp; Relays</a:t>
              </a:r>
            </a:p>
          </p:txBody>
        </p:sp>
        <p:sp>
          <p:nvSpPr>
            <p:cNvPr id="55" name="Rounded Rectangle 16">
              <a:extLst>
                <a:ext uri="{FF2B5EF4-FFF2-40B4-BE49-F238E27FC236}">
                  <a16:creationId xmlns:a16="http://schemas.microsoft.com/office/drawing/2014/main" id="{252C1714-982B-28AF-DC77-B95DEFD321D3}"/>
                </a:ext>
              </a:extLst>
            </p:cNvPr>
            <p:cNvSpPr/>
            <p:nvPr/>
          </p:nvSpPr>
          <p:spPr>
            <a:xfrm>
              <a:off x="-10458817" y="4110624"/>
              <a:ext cx="1787857" cy="126146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DE7AD9-3F48-0F23-32FD-5D7DACB35B43}"/>
                </a:ext>
              </a:extLst>
            </p:cNvPr>
            <p:cNvSpPr txBox="1"/>
            <p:nvPr/>
          </p:nvSpPr>
          <p:spPr>
            <a:xfrm>
              <a:off x="-10458817" y="4081442"/>
              <a:ext cx="1787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Pesticide Model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6F71342-F38A-49F0-A39D-AE964472529D}"/>
                </a:ext>
              </a:extLst>
            </p:cNvPr>
            <p:cNvSpPr txBox="1"/>
            <p:nvPr/>
          </p:nvSpPr>
          <p:spPr>
            <a:xfrm>
              <a:off x="-10442897" y="4411266"/>
              <a:ext cx="17878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Solenoid Valve, Ultrasonic Sensor, Sprinkler</a:t>
              </a:r>
            </a:p>
          </p:txBody>
        </p:sp>
        <p:sp>
          <p:nvSpPr>
            <p:cNvPr id="58" name="Rounded Rectangle 19">
              <a:extLst>
                <a:ext uri="{FF2B5EF4-FFF2-40B4-BE49-F238E27FC236}">
                  <a16:creationId xmlns:a16="http://schemas.microsoft.com/office/drawing/2014/main" id="{FDE1B222-DA85-B234-0CC6-93CCF0640379}"/>
                </a:ext>
              </a:extLst>
            </p:cNvPr>
            <p:cNvSpPr/>
            <p:nvPr/>
          </p:nvSpPr>
          <p:spPr>
            <a:xfrm>
              <a:off x="-6955880" y="1485668"/>
              <a:ext cx="1787857" cy="29651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C038742-69FC-AF34-D9CF-B968BD42E71C}"/>
                </a:ext>
              </a:extLst>
            </p:cNvPr>
            <p:cNvSpPr txBox="1"/>
            <p:nvPr/>
          </p:nvSpPr>
          <p:spPr>
            <a:xfrm>
              <a:off x="-6955880" y="1470135"/>
              <a:ext cx="17878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Advanced Controlling System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A6434C-BA6A-C7A3-38FD-29AE59B55EEA}"/>
                </a:ext>
              </a:extLst>
            </p:cNvPr>
            <p:cNvSpPr txBox="1"/>
            <p:nvPr/>
          </p:nvSpPr>
          <p:spPr>
            <a:xfrm>
              <a:off x="-6962708" y="2500563"/>
              <a:ext cx="178785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Raspberry Pi 4 </a:t>
              </a:r>
            </a:p>
            <a:p>
              <a:pPr algn="ctr"/>
              <a:r>
                <a:rPr lang="en-US" sz="1600" dirty="0"/>
                <a:t>Trained with designed Deep Learning Model</a:t>
              </a:r>
            </a:p>
            <a:p>
              <a:pPr algn="ctr"/>
              <a:r>
                <a:rPr lang="en-US" sz="1600" dirty="0"/>
                <a:t>(10000 Tomato Leaf Dataset)</a:t>
              </a:r>
            </a:p>
          </p:txBody>
        </p:sp>
        <p:sp>
          <p:nvSpPr>
            <p:cNvPr id="61" name="Rounded Rectangle 24">
              <a:extLst>
                <a:ext uri="{FF2B5EF4-FFF2-40B4-BE49-F238E27FC236}">
                  <a16:creationId xmlns:a16="http://schemas.microsoft.com/office/drawing/2014/main" id="{0D0CF667-2108-1AA4-4C41-8D372D3205BA}"/>
                </a:ext>
              </a:extLst>
            </p:cNvPr>
            <p:cNvSpPr/>
            <p:nvPr/>
          </p:nvSpPr>
          <p:spPr>
            <a:xfrm>
              <a:off x="-2299703" y="1487940"/>
              <a:ext cx="1787857" cy="296510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81D24E-9A04-B590-2F07-2FA4654CBBBC}"/>
                </a:ext>
              </a:extLst>
            </p:cNvPr>
            <p:cNvSpPr txBox="1"/>
            <p:nvPr/>
          </p:nvSpPr>
          <p:spPr>
            <a:xfrm>
              <a:off x="-2299703" y="2100208"/>
              <a:ext cx="178785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Web Based Platform</a:t>
              </a:r>
            </a:p>
            <a:p>
              <a:pPr algn="ctr"/>
              <a:r>
                <a:rPr lang="en-US" dirty="0"/>
                <a:t>Robot Control &amp; Disease Detection Statistics Analysis</a:t>
              </a:r>
            </a:p>
          </p:txBody>
        </p:sp>
        <p:cxnSp>
          <p:nvCxnSpPr>
            <p:cNvPr id="63" name="Elbow Connector 30">
              <a:extLst>
                <a:ext uri="{FF2B5EF4-FFF2-40B4-BE49-F238E27FC236}">
                  <a16:creationId xmlns:a16="http://schemas.microsoft.com/office/drawing/2014/main" id="{2ABE5DD0-C5E9-1633-104E-4FC72334C039}"/>
                </a:ext>
              </a:extLst>
            </p:cNvPr>
            <p:cNvCxnSpPr>
              <a:stCxn id="49" idx="3"/>
              <a:endCxn id="59" idx="1"/>
            </p:cNvCxnSpPr>
            <p:nvPr/>
          </p:nvCxnSpPr>
          <p:spPr>
            <a:xfrm>
              <a:off x="-8691424" y="1366443"/>
              <a:ext cx="1735544" cy="565357"/>
            </a:xfrm>
            <a:prstGeom prst="bentConnector3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Straight Arrow Connector 1023">
              <a:extLst>
                <a:ext uri="{FF2B5EF4-FFF2-40B4-BE49-F238E27FC236}">
                  <a16:creationId xmlns:a16="http://schemas.microsoft.com/office/drawing/2014/main" id="{F3C1E8C5-97B5-5ABB-FB2E-4ACB8C7B5DCE}"/>
                </a:ext>
              </a:extLst>
            </p:cNvPr>
            <p:cNvCxnSpPr>
              <a:stCxn id="51" idx="3"/>
            </p:cNvCxnSpPr>
            <p:nvPr/>
          </p:nvCxnSpPr>
          <p:spPr>
            <a:xfrm>
              <a:off x="-8675504" y="2460036"/>
              <a:ext cx="1735544" cy="201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Elbow Connector 39">
              <a:extLst>
                <a:ext uri="{FF2B5EF4-FFF2-40B4-BE49-F238E27FC236}">
                  <a16:creationId xmlns:a16="http://schemas.microsoft.com/office/drawing/2014/main" id="{A560D38A-2BA6-1A53-90D9-14ABB04853F0}"/>
                </a:ext>
              </a:extLst>
            </p:cNvPr>
            <p:cNvCxnSpPr>
              <a:stCxn id="57" idx="3"/>
            </p:cNvCxnSpPr>
            <p:nvPr/>
          </p:nvCxnSpPr>
          <p:spPr>
            <a:xfrm flipV="1">
              <a:off x="-8655040" y="3942881"/>
              <a:ext cx="1692332" cy="883884"/>
            </a:xfrm>
            <a:prstGeom prst="bentConnector3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78513FBA-8990-1EF8-C080-1A5A915B28FB}"/>
                </a:ext>
              </a:extLst>
            </p:cNvPr>
            <p:cNvCxnSpPr/>
            <p:nvPr/>
          </p:nvCxnSpPr>
          <p:spPr>
            <a:xfrm>
              <a:off x="-5174851" y="2968220"/>
              <a:ext cx="28751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Cloud 1028">
              <a:extLst>
                <a:ext uri="{FF2B5EF4-FFF2-40B4-BE49-F238E27FC236}">
                  <a16:creationId xmlns:a16="http://schemas.microsoft.com/office/drawing/2014/main" id="{E4CC88C0-728B-89C2-9B3B-58AB2B1D8089}"/>
                </a:ext>
              </a:extLst>
            </p:cNvPr>
            <p:cNvSpPr/>
            <p:nvPr/>
          </p:nvSpPr>
          <p:spPr>
            <a:xfrm>
              <a:off x="-4541355" y="2335505"/>
              <a:ext cx="1614984" cy="1158653"/>
            </a:xfrm>
            <a:prstGeom prst="cloud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E9D23468-0779-AE58-3DA8-9BBDF94693C1}"/>
                </a:ext>
              </a:extLst>
            </p:cNvPr>
            <p:cNvSpPr txBox="1"/>
            <p:nvPr/>
          </p:nvSpPr>
          <p:spPr>
            <a:xfrm>
              <a:off x="-4378726" y="2560988"/>
              <a:ext cx="12419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Wireless Communication Over Internet</a:t>
              </a:r>
            </a:p>
          </p:txBody>
        </p:sp>
        <p:cxnSp>
          <p:nvCxnSpPr>
            <p:cNvPr id="1032" name="Elbow Connector 54">
              <a:extLst>
                <a:ext uri="{FF2B5EF4-FFF2-40B4-BE49-F238E27FC236}">
                  <a16:creationId xmlns:a16="http://schemas.microsoft.com/office/drawing/2014/main" id="{A5480BC6-59AD-F5A4-6035-898F0990B9D7}"/>
                </a:ext>
              </a:extLst>
            </p:cNvPr>
            <p:cNvCxnSpPr>
              <a:stCxn id="60" idx="1"/>
              <a:endCxn id="52" idx="3"/>
            </p:cNvCxnSpPr>
            <p:nvPr/>
          </p:nvCxnSpPr>
          <p:spPr>
            <a:xfrm rot="10800000" flipV="1">
              <a:off x="-8686880" y="3285393"/>
              <a:ext cx="1724172" cy="255626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7074EF02-B4D1-4E54-5F8E-2C8285BC613C}"/>
                </a:ext>
              </a:extLst>
            </p:cNvPr>
            <p:cNvSpPr txBox="1"/>
            <p:nvPr/>
          </p:nvSpPr>
          <p:spPr>
            <a:xfrm>
              <a:off x="-10521370" y="1186546"/>
              <a:ext cx="1787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Power Source</a:t>
              </a:r>
            </a:p>
          </p:txBody>
        </p:sp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A3ADE9A-F891-94AC-72F8-62CB50FFB4F3}"/>
              </a:ext>
            </a:extLst>
          </p:cNvPr>
          <p:cNvSpPr/>
          <p:nvPr/>
        </p:nvSpPr>
        <p:spPr>
          <a:xfrm>
            <a:off x="-10479281" y="196893"/>
            <a:ext cx="103903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 Diagram of </a:t>
            </a: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Proposed Smart Farming System</a:t>
            </a:r>
            <a:r>
              <a:rPr lang="en-IN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418B5179-13DB-E4E9-D30A-C68960B9F252}"/>
              </a:ext>
            </a:extLst>
          </p:cNvPr>
          <p:cNvGrpSpPr/>
          <p:nvPr/>
        </p:nvGrpSpPr>
        <p:grpSpPr>
          <a:xfrm>
            <a:off x="1150153" y="1604259"/>
            <a:ext cx="10793509" cy="2868896"/>
            <a:chOff x="575076" y="1378424"/>
            <a:chExt cx="10793509" cy="2868896"/>
          </a:xfrm>
        </p:grpSpPr>
        <p:sp>
          <p:nvSpPr>
            <p:cNvPr id="12" name="Rounded Rectangle 9"/>
            <p:cNvSpPr/>
            <p:nvPr/>
          </p:nvSpPr>
          <p:spPr>
            <a:xfrm>
              <a:off x="6389444" y="1378424"/>
              <a:ext cx="2238234" cy="2868896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Monitoring and Robot Controlling in </a:t>
              </a:r>
              <a:r>
                <a:rPr lang="en-US" b="1" dirty="0" err="1"/>
                <a:t>IoT</a:t>
              </a:r>
              <a:r>
                <a:rPr lang="en-US" b="1" dirty="0"/>
                <a:t> Environment</a:t>
              </a:r>
            </a:p>
            <a:p>
              <a:pPr algn="ctr"/>
              <a:r>
                <a:rPr lang="en-US" b="1" dirty="0"/>
                <a:t>(Web Based Portal/Android Application)</a:t>
              </a:r>
            </a:p>
            <a:p>
              <a:pPr algn="ctr"/>
              <a:endParaRPr lang="en-US" b="1" dirty="0"/>
            </a:p>
          </p:txBody>
        </p:sp>
        <p:sp>
          <p:nvSpPr>
            <p:cNvPr id="13" name="Rounded Rectangle 10"/>
            <p:cNvSpPr/>
            <p:nvPr/>
          </p:nvSpPr>
          <p:spPr>
            <a:xfrm>
              <a:off x="3215193" y="1378424"/>
              <a:ext cx="2238234" cy="2868896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Plant Disease Detection System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b="1" dirty="0"/>
                <a:t>Data Collection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b="1" dirty="0"/>
                <a:t>Data Processing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b="1" dirty="0"/>
                <a:t>Machine/ Deep Learning Algorithms</a:t>
              </a:r>
            </a:p>
          </p:txBody>
        </p:sp>
        <p:sp>
          <p:nvSpPr>
            <p:cNvPr id="14" name="Rounded Rectangle 11"/>
            <p:cNvSpPr/>
            <p:nvPr/>
          </p:nvSpPr>
          <p:spPr>
            <a:xfrm>
              <a:off x="9437353" y="1378424"/>
              <a:ext cx="1931232" cy="2868896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Smart and Intelligent Action by Robot</a:t>
              </a:r>
            </a:p>
            <a:p>
              <a:pPr algn="ctr"/>
              <a:endParaRPr lang="en-US" b="1" dirty="0"/>
            </a:p>
          </p:txBody>
        </p:sp>
        <p:sp>
          <p:nvSpPr>
            <p:cNvPr id="16" name="Right Arrow 13"/>
            <p:cNvSpPr/>
            <p:nvPr/>
          </p:nvSpPr>
          <p:spPr>
            <a:xfrm>
              <a:off x="5453427" y="2743200"/>
              <a:ext cx="936016" cy="32754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4"/>
            <p:cNvSpPr/>
            <p:nvPr/>
          </p:nvSpPr>
          <p:spPr>
            <a:xfrm>
              <a:off x="8627677" y="2743200"/>
              <a:ext cx="809676" cy="32754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ounded Rectangle 7">
              <a:extLst>
                <a:ext uri="{FF2B5EF4-FFF2-40B4-BE49-F238E27FC236}">
                  <a16:creationId xmlns:a16="http://schemas.microsoft.com/office/drawing/2014/main" id="{CDA33AEF-846A-F9D0-CBA6-CD3449893022}"/>
                </a:ext>
              </a:extLst>
            </p:cNvPr>
            <p:cNvSpPr/>
            <p:nvPr/>
          </p:nvSpPr>
          <p:spPr>
            <a:xfrm>
              <a:off x="575076" y="1378424"/>
              <a:ext cx="1719618" cy="2868896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Collection of Real-Time Data</a:t>
              </a:r>
            </a:p>
          </p:txBody>
        </p:sp>
        <p:sp>
          <p:nvSpPr>
            <p:cNvPr id="1052" name="Right Arrow 12">
              <a:extLst>
                <a:ext uri="{FF2B5EF4-FFF2-40B4-BE49-F238E27FC236}">
                  <a16:creationId xmlns:a16="http://schemas.microsoft.com/office/drawing/2014/main" id="{03B70CA7-0E8A-90A6-76C0-B8FA550E1B06}"/>
                </a:ext>
              </a:extLst>
            </p:cNvPr>
            <p:cNvSpPr/>
            <p:nvPr/>
          </p:nvSpPr>
          <p:spPr>
            <a:xfrm>
              <a:off x="2294694" y="2729552"/>
              <a:ext cx="936016" cy="32754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809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93594 -0.003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97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0.94414 -0.002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0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659 0.14468 L 0.98945 -0.0791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40" y="-789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209 0.27338 L 0.95208 -0.0233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208" y="-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/>
      <p:bldP spid="10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B085D95-53B8-9925-47C5-00D5093E133A}"/>
              </a:ext>
            </a:extLst>
          </p:cNvPr>
          <p:cNvSpPr/>
          <p:nvPr/>
        </p:nvSpPr>
        <p:spPr>
          <a:xfrm>
            <a:off x="1774210" y="91688"/>
            <a:ext cx="86061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Sample Images of Diseased and Healthy Leaves of Tomato Plant </a:t>
            </a:r>
          </a:p>
          <a:p>
            <a:pPr algn="ctr"/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/>
          </a:p>
        </p:txBody>
      </p:sp>
      <p:pic>
        <p:nvPicPr>
          <p:cNvPr id="3" name="Picture 2" descr="E:\AAAA\PHD GHRU\Draw.io\Sample Dataset.jpg">
            <a:extLst>
              <a:ext uri="{FF2B5EF4-FFF2-40B4-BE49-F238E27FC236}">
                <a16:creationId xmlns:a16="http://schemas.microsoft.com/office/drawing/2014/main" id="{61F6DAC2-AB38-F6DE-A40E-E57D6B0D597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0" y="845736"/>
            <a:ext cx="6504368" cy="37516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934705-5131-41C0-C847-F6749266FE80}"/>
              </a:ext>
            </a:extLst>
          </p:cNvPr>
          <p:cNvSpPr/>
          <p:nvPr/>
        </p:nvSpPr>
        <p:spPr>
          <a:xfrm>
            <a:off x="1093845" y="5078743"/>
            <a:ext cx="1000430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07000"/>
              </a:lnSpc>
              <a:buAutoNum type="alphaLcParenBoth"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Bacterial Spot (b) Early Blight (c) Late Blight (d) Leaf Mold  (e) 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Septoria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Leaf Spot </a:t>
            </a:r>
          </a:p>
          <a:p>
            <a:pPr algn="ctr">
              <a:lnSpc>
                <a:spcPct val="107000"/>
              </a:lnSpc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(f) Spider Mite (g) Target Spot (h) Mosaic Virus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) Yellow Leaf Curl Virus (j) Healthy Leaf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217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AD275BA-00AE-2AF4-B1D1-B6A7C756E491}"/>
              </a:ext>
            </a:extLst>
          </p:cNvPr>
          <p:cNvSpPr/>
          <p:nvPr/>
        </p:nvSpPr>
        <p:spPr>
          <a:xfrm>
            <a:off x="1774209" y="91688"/>
            <a:ext cx="8776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/>
              <a:t>Proposed Plant Disease Detection Algorithm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87D54-4AA3-C367-904D-21C0DCA98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32" y="703833"/>
            <a:ext cx="9453488" cy="495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42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2F64D87-E8CF-6AF7-04B8-6AAC89026635}"/>
              </a:ext>
            </a:extLst>
          </p:cNvPr>
          <p:cNvSpPr/>
          <p:nvPr/>
        </p:nvSpPr>
        <p:spPr>
          <a:xfrm>
            <a:off x="1774210" y="91688"/>
            <a:ext cx="8126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b="1" dirty="0"/>
              <a:t>Proposed CNN Model Architecture 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46668-256C-7B59-DB5F-FAF44074F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" y="1213147"/>
            <a:ext cx="11759380" cy="44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2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983B76E-3F69-60B7-C31B-73CA7F41F8ED}"/>
              </a:ext>
            </a:extLst>
          </p:cNvPr>
          <p:cNvSpPr/>
          <p:nvPr/>
        </p:nvSpPr>
        <p:spPr>
          <a:xfrm>
            <a:off x="1246679" y="91688"/>
            <a:ext cx="99657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Model Framework Approaches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031A01-4433-0D64-852D-3A1ACBD9F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80064"/>
              </p:ext>
            </p:extLst>
          </p:nvPr>
        </p:nvGraphicFramePr>
        <p:xfrm>
          <a:off x="979581" y="1236370"/>
          <a:ext cx="10232838" cy="388942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866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0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5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5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48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5020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 dirty="0">
                          <a:effectLst/>
                        </a:rPr>
                        <a:t>Pooling Layer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 dirty="0">
                          <a:effectLst/>
                        </a:rPr>
                        <a:t>Different Training Models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0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 dirty="0">
                          <a:effectLst/>
                        </a:rPr>
                        <a:t>Model_1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 dirty="0">
                          <a:effectLst/>
                        </a:rPr>
                        <a:t>Model_2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 dirty="0">
                          <a:effectLst/>
                        </a:rPr>
                        <a:t>Model_3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 dirty="0">
                          <a:effectLst/>
                        </a:rPr>
                        <a:t>Model_4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Pooling Layer_1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Max_ Pooling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Average_ Pooling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Average_ Pooling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 dirty="0">
                          <a:effectLst/>
                        </a:rPr>
                        <a:t>Max_ Pooling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Pooling Layer_2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Max_ Pooling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Max_ Pooling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Max_ Pooling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Max_ Pooling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1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Pooling Layer_3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Max_ Pooling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Max_ Pooling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Global_Max_ Pooling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  <a:tab pos="325755" algn="l"/>
                        </a:tabLst>
                      </a:pPr>
                      <a:r>
                        <a:rPr lang="en-US" sz="1800" dirty="0">
                          <a:effectLst/>
                        </a:rPr>
                        <a:t>Average_ Pooling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3B3924EB-11E0-7B2D-273C-14F322AFD997}"/>
              </a:ext>
            </a:extLst>
          </p:cNvPr>
          <p:cNvGrpSpPr/>
          <p:nvPr/>
        </p:nvGrpSpPr>
        <p:grpSpPr>
          <a:xfrm>
            <a:off x="-8002416" y="1731510"/>
            <a:ext cx="7894261" cy="3394979"/>
            <a:chOff x="-8002416" y="1731510"/>
            <a:chExt cx="7894261" cy="3394979"/>
          </a:xfrm>
        </p:grpSpPr>
        <p:pic>
          <p:nvPicPr>
            <p:cNvPr id="5" name="Picture 4" descr="E:\AAAA\PHD GHRU\Disease Detection paper\Average Pooling.jpg">
              <a:extLst>
                <a:ext uri="{FF2B5EF4-FFF2-40B4-BE49-F238E27FC236}">
                  <a16:creationId xmlns:a16="http://schemas.microsoft.com/office/drawing/2014/main" id="{FBAA2695-3D68-488B-F7BF-E71D2374F42F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02416" y="1731510"/>
              <a:ext cx="3338830" cy="1578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E:\AAAA\PHD GHRU\Disease Detection paper\Max Pooling.jpg">
              <a:extLst>
                <a:ext uri="{FF2B5EF4-FFF2-40B4-BE49-F238E27FC236}">
                  <a16:creationId xmlns:a16="http://schemas.microsoft.com/office/drawing/2014/main" id="{0281C401-A13A-BDDF-3FAE-4235889ABAAC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51480" y="1791987"/>
              <a:ext cx="3743325" cy="155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E:\AAAA\PHD GHRU\Disease Detection paper\Global Average Pooling.jpg">
              <a:extLst>
                <a:ext uri="{FF2B5EF4-FFF2-40B4-BE49-F238E27FC236}">
                  <a16:creationId xmlns:a16="http://schemas.microsoft.com/office/drawing/2014/main" id="{AD22B61B-B4AB-9CA1-9DFE-210DE421ED05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002416" y="3584709"/>
              <a:ext cx="3338830" cy="1541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E:\AAAA\PHD GHRU\Disease Detection paper\Global Max Pooling.jpg">
              <a:extLst>
                <a:ext uri="{FF2B5EF4-FFF2-40B4-BE49-F238E27FC236}">
                  <a16:creationId xmlns:a16="http://schemas.microsoft.com/office/drawing/2014/main" id="{051FE1BD-7D10-DAA3-A7E3-F1804E9E9089}"/>
                </a:ext>
              </a:extLst>
            </p:cNvPr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51480" y="3584709"/>
              <a:ext cx="3743325" cy="1423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4EC6C6-B36C-34FA-4522-B51068728C07}"/>
              </a:ext>
            </a:extLst>
          </p:cNvPr>
          <p:cNvGrpSpPr/>
          <p:nvPr/>
        </p:nvGrpSpPr>
        <p:grpSpPr>
          <a:xfrm>
            <a:off x="1619152" y="-11604841"/>
            <a:ext cx="10103849" cy="4976223"/>
            <a:chOff x="1619152" y="-11604841"/>
            <a:chExt cx="10103849" cy="497622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8DEC06-8CB5-0EEC-9B1B-24C5CAB1CBB2}"/>
                </a:ext>
              </a:extLst>
            </p:cNvPr>
            <p:cNvSpPr/>
            <p:nvPr/>
          </p:nvSpPr>
          <p:spPr>
            <a:xfrm>
              <a:off x="1619152" y="-11604841"/>
              <a:ext cx="10103849" cy="4964228"/>
            </a:xfrm>
            <a:prstGeom prst="rect">
              <a:avLst/>
            </a:prstGeom>
            <a:solidFill>
              <a:srgbClr val="FBEEC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F66A1C-CA69-4783-A2BD-E366360C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42815" y="-11589013"/>
              <a:ext cx="5656521" cy="496039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FF8674B-4874-F6A9-2127-047E52DE4F50}"/>
              </a:ext>
            </a:extLst>
          </p:cNvPr>
          <p:cNvSpPr/>
          <p:nvPr/>
        </p:nvSpPr>
        <p:spPr>
          <a:xfrm>
            <a:off x="-8237682" y="-3743737"/>
            <a:ext cx="81262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000" b="1" dirty="0"/>
              <a:t>Pooling Techniques in CNN</a:t>
            </a:r>
            <a:endParaRPr lang="en-US" sz="4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00426C-EE48-5F3B-6FD3-48974A2D085B}"/>
              </a:ext>
            </a:extLst>
          </p:cNvPr>
          <p:cNvSpPr/>
          <p:nvPr/>
        </p:nvSpPr>
        <p:spPr>
          <a:xfrm>
            <a:off x="1660736" y="-13505240"/>
            <a:ext cx="10062265" cy="1236370"/>
          </a:xfrm>
          <a:prstGeom prst="rect">
            <a:avLst/>
          </a:prstGeom>
          <a:solidFill>
            <a:srgbClr val="FBEE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Summary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8F1104-7335-886F-DA99-8FEF207AF9B6}"/>
              </a:ext>
            </a:extLst>
          </p:cNvPr>
          <p:cNvSpPr/>
          <p:nvPr/>
        </p:nvSpPr>
        <p:spPr>
          <a:xfrm>
            <a:off x="-4174558" y="8782000"/>
            <a:ext cx="2946400" cy="167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1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1.09114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13 -0.03611 L 1.02513 0.0226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0.85768 -0.072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6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93 -0.00787 L 0.85326 0.5592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66" y="2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-0.04714 1.8701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7" y="935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-0.03789 1.9439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" y="9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952A833-8170-A20F-B1A0-7A4AD9CECCCB}"/>
              </a:ext>
            </a:extLst>
          </p:cNvPr>
          <p:cNvSpPr/>
          <p:nvPr/>
        </p:nvSpPr>
        <p:spPr>
          <a:xfrm>
            <a:off x="13326894" y="-642026"/>
            <a:ext cx="10972800" cy="70622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518FF40-5788-32DF-DFC3-AFF9965E43A2}"/>
              </a:ext>
            </a:extLst>
          </p:cNvPr>
          <p:cNvSpPr/>
          <p:nvPr/>
        </p:nvSpPr>
        <p:spPr>
          <a:xfrm>
            <a:off x="1774210" y="91688"/>
            <a:ext cx="812624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Loss Analysis of  Training Model Framework Approaches</a:t>
            </a:r>
            <a:endParaRPr lang="en-IN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7D7B616-3A92-9313-D6D5-BA934B3FE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8103141"/>
              </p:ext>
            </p:extLst>
          </p:nvPr>
        </p:nvGraphicFramePr>
        <p:xfrm>
          <a:off x="5589431" y="1227631"/>
          <a:ext cx="6386259" cy="4468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144C55-57E1-2374-2D83-494348958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440871"/>
              </p:ext>
            </p:extLst>
          </p:nvPr>
        </p:nvGraphicFramePr>
        <p:xfrm>
          <a:off x="160969" y="1228601"/>
          <a:ext cx="5267493" cy="4400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5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5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52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52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2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52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133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Epoch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Model_1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Model_2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Model_3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Model_4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6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Training _Loss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Validation_Loss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Training _Loss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Validation_Loss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Training _Loss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Validation_Loss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Training _Loss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Validation_Loss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143.09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93.09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158.14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88.99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207.43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177.71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156.29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76.88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102.1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78.05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65.79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138.48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109.11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80.75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65.71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53.44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110.52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55.03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101.23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72.47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68.7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52.31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45.29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100.47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81.55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55.25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51.64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53.02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35.58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129.26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37.52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47.9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68.88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52.24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43.91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87.2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33.86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23.03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62.69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40.86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42.15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51.37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189.65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28.82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57.55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34.92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35.8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46.59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105.28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57.11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49.97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30.98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35.99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56.63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87.97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48.06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28.98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30.75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42.69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23.15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46.16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24.45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50.95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83.84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24.68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45.63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42.44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24.66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26.03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33.49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127.58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20.28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39.08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21.81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23.92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65.07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69.02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22.89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37.28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18.44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27.8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41.51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172.24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36.9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37.21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51.69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16.05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17.42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18.54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22.22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37.27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16.87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183.06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16.07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32.87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21.62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41.14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58.97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16.54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26.85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49.15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14.45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62.23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16.12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20.8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47.4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16.19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38.57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29.44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26.88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37.51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13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73.38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22.14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28.88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12.61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35.76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5" marR="8745" marT="874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D94BE38-C462-07AB-F21D-F5288DAB1C9A}"/>
              </a:ext>
            </a:extLst>
          </p:cNvPr>
          <p:cNvSpPr/>
          <p:nvPr/>
        </p:nvSpPr>
        <p:spPr>
          <a:xfrm>
            <a:off x="-11083255" y="239006"/>
            <a:ext cx="812624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Accuracy Analysis of  Training Model Framework Approaches</a:t>
            </a:r>
            <a:endParaRPr lang="en-IN" sz="3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A0BA4A5-A09B-E020-B76B-7A1291CDEA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894114"/>
              </p:ext>
            </p:extLst>
          </p:nvPr>
        </p:nvGraphicFramePr>
        <p:xfrm>
          <a:off x="-7268035" y="1551115"/>
          <a:ext cx="6386259" cy="44947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53A492-95CD-6EE6-9862-CCA0BE66D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65983"/>
              </p:ext>
            </p:extLst>
          </p:nvPr>
        </p:nvGraphicFramePr>
        <p:xfrm>
          <a:off x="-12685437" y="1564956"/>
          <a:ext cx="5146948" cy="4480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1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0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6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1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80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10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67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Epoch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Model_1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Model_2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effectLst/>
                        </a:rPr>
                        <a:t>Model_3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effectLst/>
                        </a:rPr>
                        <a:t>Model_4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1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Training_Accuracy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Validation_Accuracy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Training_Accuracy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Validation_Accuracy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Training_Accuracy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Validation_Accuracy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Training_Accuracy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err="1">
                          <a:effectLst/>
                        </a:rPr>
                        <a:t>Validation_Accuracy</a:t>
                      </a:r>
                      <a:r>
                        <a:rPr lang="en-US" sz="1000" b="1" u="none" strike="noStrike" dirty="0">
                          <a:effectLst/>
                        </a:rPr>
                        <a:t> 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50.28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69.39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70.41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32.65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45.74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71.43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74.2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62.76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72.1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65.19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60.71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72.29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78.57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81.49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67.35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80.81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88.78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76.48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78.06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76.88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83.16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72.96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84.71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86.73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82.59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82.65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81.96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82.65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87.79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68.88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87.05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84.18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85.65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82.65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84.84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72.96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87.93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71.43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88.13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87.01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86.73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85.51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83.16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89.45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59.69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89.45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89.1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89.8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87.75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83.67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90.49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70.92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90.55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84.69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91.16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92.35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87.15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84.69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90.83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76.02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91.25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88.78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91.56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90.31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89.11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84.69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88.27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92.18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91.98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93.37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90.05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85.71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77.04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91.35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85.71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90.9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89.8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69.39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96.43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91.84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91.64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82.65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91.84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93.37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90.68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84.69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67.35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93.37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87.76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91.33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84.69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91.33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93.37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93.59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94.39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88.27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62.76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93.88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86.73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83.16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95.41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90.82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85.2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84.18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92.35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93.88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85.71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89.8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95.6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93.37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95.61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91.33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87.76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670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81.63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95.16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91.84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96.96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95.41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92.43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88.27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81" marR="8381" marT="838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34B5A5A-789A-711A-81CC-6240AEC28686}"/>
              </a:ext>
            </a:extLst>
          </p:cNvPr>
          <p:cNvSpPr/>
          <p:nvPr/>
        </p:nvSpPr>
        <p:spPr>
          <a:xfrm>
            <a:off x="13715679" y="-300407"/>
            <a:ext cx="1024947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Comparative Performance Analysis of Different Training Models  Framed</a:t>
            </a:r>
            <a:endParaRPr lang="en-IN" sz="3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800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23A33AD-9326-30B7-8ABA-3C243799B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99829"/>
              </p:ext>
            </p:extLst>
          </p:nvPr>
        </p:nvGraphicFramePr>
        <p:xfrm>
          <a:off x="13715679" y="1111376"/>
          <a:ext cx="10249475" cy="190349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995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2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0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2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Pooling Layer/Model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Model_1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Model_2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Model_3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Model_4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PoolingLayer_1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Average_Pooling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Average_Pooling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Max_Pooling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PoolingLayer_2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Max_Pooling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PoolingLayer_3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Global_Max_Pooling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Average_Pooling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103063D-1CC8-B60E-AC37-7F7E1577A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31672"/>
              </p:ext>
            </p:extLst>
          </p:nvPr>
        </p:nvGraphicFramePr>
        <p:xfrm>
          <a:off x="13641484" y="3256823"/>
          <a:ext cx="10426809" cy="259750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073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6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6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3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2433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Model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Performance Measures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3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 dirty="0" err="1">
                          <a:effectLst/>
                        </a:rPr>
                        <a:t>Train_Loss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 dirty="0" err="1">
                          <a:effectLst/>
                        </a:rPr>
                        <a:t>Validation_Loss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 dirty="0" err="1">
                          <a:effectLst/>
                        </a:rPr>
                        <a:t>Train_Accuracy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Validation_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Accuracy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Model_1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15.43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73.38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94.91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81.63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Model_2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13.66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22.14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95.16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91.84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6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 dirty="0">
                          <a:effectLst/>
                        </a:rPr>
                        <a:t>Model_3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28.88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12.61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96.96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95.41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6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Model_4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21.58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35.76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92.43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88.27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73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1146 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5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0.00899 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50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0.02122 1.031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" y="5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1.05456 -0.0215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91" y="-10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1.05442 -0.0490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21" y="-245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1.0586 -0.0548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30" y="-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AsOne/>
      </p:bldGraphic>
      <p:bldP spid="6" grpId="0"/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39FDA1E-F317-A101-A467-9DBFBD8D9A4D}"/>
              </a:ext>
            </a:extLst>
          </p:cNvPr>
          <p:cNvSpPr/>
          <p:nvPr/>
        </p:nvSpPr>
        <p:spPr>
          <a:xfrm>
            <a:off x="1062868" y="84937"/>
            <a:ext cx="102494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Comparative Performance Analysis of Different Training Models  Framed</a:t>
            </a:r>
            <a:endParaRPr lang="en-IN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66E0AE-3C2D-B52A-915E-2D244F0E9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659"/>
              </p:ext>
            </p:extLst>
          </p:nvPr>
        </p:nvGraphicFramePr>
        <p:xfrm>
          <a:off x="1062867" y="1036638"/>
          <a:ext cx="10249475" cy="190349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995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7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3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28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0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42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Pooling Layer/Model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Model_1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Model_2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Model_3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Model_4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PoolingLayer_1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Average_Pooling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Average_Pooling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Max_Pooling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PoolingLayer_2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Max_Pooling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PoolingLayer_3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Global_Max_Pooling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Average_Pooling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5842CD5-B60F-917E-DD8B-B5C916B82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979734"/>
              </p:ext>
            </p:extLst>
          </p:nvPr>
        </p:nvGraphicFramePr>
        <p:xfrm>
          <a:off x="974199" y="3060460"/>
          <a:ext cx="10426809" cy="259750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073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6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6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3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2433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 Model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Performance Measures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3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 dirty="0" err="1">
                          <a:effectLst/>
                        </a:rPr>
                        <a:t>Train_Loss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 dirty="0" err="1">
                          <a:effectLst/>
                        </a:rPr>
                        <a:t>Validation_Loss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 dirty="0" err="1">
                          <a:effectLst/>
                        </a:rPr>
                        <a:t>Train_Accuracy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Validation_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Accuracy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6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Model_1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15.43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73.38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94.91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81.63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Model_2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13.66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22.14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95.16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91.84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6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 dirty="0">
                          <a:effectLst/>
                        </a:rPr>
                        <a:t>Model_3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28.88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12.61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96.96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95.41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60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25755" algn="l"/>
                        </a:tabLst>
                      </a:pPr>
                      <a:r>
                        <a:rPr lang="en-US" sz="1800">
                          <a:effectLst/>
                        </a:rPr>
                        <a:t>Model_4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21.58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35.76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92.43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88.27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34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8FE6BEF-DB97-FF60-3FE1-3B0EB71358E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-10274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3411AA-D2DF-A5AE-20A0-7C5722155BA2}"/>
                </a:ext>
              </a:extLst>
            </p:cNvPr>
            <p:cNvSpPr/>
            <p:nvPr/>
          </p:nvSpPr>
          <p:spPr>
            <a:xfrm>
              <a:off x="0" y="-10274"/>
              <a:ext cx="12192000" cy="6858000"/>
            </a:xfrm>
            <a:prstGeom prst="rect">
              <a:avLst/>
            </a:prstGeom>
            <a:solidFill>
              <a:srgbClr val="FBEE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FB10BAC-75EF-B6C6-1268-900A45C4B0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8"/>
            <a:stretch/>
          </p:blipFill>
          <p:spPr bwMode="auto">
            <a:xfrm>
              <a:off x="0" y="5753528"/>
              <a:ext cx="12192000" cy="1094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7FA525-B59A-C589-DB5B-6E87CE48B28F}"/>
                </a:ext>
              </a:extLst>
            </p:cNvPr>
            <p:cNvPicPr/>
            <p:nvPr/>
          </p:nvPicPr>
          <p:blipFill>
            <a:blip r:embed="rId4"/>
            <a:srcRect t="21538" b="23077"/>
            <a:stretch>
              <a:fillRect/>
            </a:stretch>
          </p:blipFill>
          <p:spPr bwMode="auto">
            <a:xfrm>
              <a:off x="0" y="-10274"/>
              <a:ext cx="1150153" cy="845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3053FF6-264A-B8D7-A5EB-924012F65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54002" y="-10274"/>
              <a:ext cx="937998" cy="84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A578BA1-8674-58BD-81AA-843CEEA5B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53" y="1012377"/>
            <a:ext cx="7888405" cy="47593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63B325-D850-4FD7-E292-DAB6D6CB98AC}"/>
              </a:ext>
            </a:extLst>
          </p:cNvPr>
          <p:cNvSpPr/>
          <p:nvPr/>
        </p:nvSpPr>
        <p:spPr>
          <a:xfrm>
            <a:off x="1774210" y="91688"/>
            <a:ext cx="812624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Comparative Performance Analysis of Different Training Models  Framed</a:t>
            </a:r>
            <a:endParaRPr lang="en-IN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97314-70D1-8D8E-EAEB-9EF76B8D7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158" y="1057322"/>
            <a:ext cx="7407644" cy="474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1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98164 0.0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76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84714 -0.005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1203</Words>
  <Application>Microsoft Office PowerPoint</Application>
  <PresentationFormat>Widescreen</PresentationFormat>
  <Paragraphs>605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Shyam Nair</dc:creator>
  <cp:lastModifiedBy>Shyam Nair</cp:lastModifiedBy>
  <cp:revision>1</cp:revision>
  <dcterms:created xsi:type="dcterms:W3CDTF">2024-01-20T10:56:02Z</dcterms:created>
  <dcterms:modified xsi:type="dcterms:W3CDTF">2024-01-20T12:51:46Z</dcterms:modified>
</cp:coreProperties>
</file>